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9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91" r:id="rId11"/>
    <p:sldId id="300" r:id="rId12"/>
  </p:sldIdLst>
  <p:sldSz cx="12192000" cy="6858000"/>
  <p:notesSz cx="9932988" cy="6800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18" autoAdjust="0"/>
    <p:restoredTop sz="94660"/>
  </p:normalViewPr>
  <p:slideViewPr>
    <p:cSldViewPr snapToGrid="0">
      <p:cViewPr varScale="1">
        <p:scale>
          <a:sx n="41" d="100"/>
          <a:sy n="41" d="100"/>
        </p:scale>
        <p:origin x="-90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4295" cy="3412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6395" y="0"/>
            <a:ext cx="4304295" cy="3412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14C24-B4B4-4466-988C-41BBB1A53B24}" type="datetimeFigureOut">
              <a:rPr lang="en-ZA" smtClean="0"/>
              <a:pPr/>
              <a:t>04/06/2020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9627"/>
            <a:ext cx="4304295" cy="34122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6395" y="6459627"/>
            <a:ext cx="4304295" cy="34122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43EF8-D94C-4C0F-9377-A6B6917FCCBD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27963505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4295" cy="3416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969" y="0"/>
            <a:ext cx="4304295" cy="3416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27F57-6AAC-44C8-B0BE-99857B770677}" type="datetimeFigureOut">
              <a:rPr lang="en-ZA" smtClean="0"/>
              <a:pPr/>
              <a:t>04/06/2020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78288" cy="2293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299" y="3272910"/>
            <a:ext cx="7946390" cy="26778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9234"/>
            <a:ext cx="4304295" cy="3416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969" y="6459234"/>
            <a:ext cx="4304295" cy="3416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284A6-A8EB-425C-8795-6695BD14FB2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1012420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284A6-A8EB-425C-8795-6695BD14FB23}" type="slidenum">
              <a:rPr lang="en-ZA" smtClean="0"/>
              <a:pPr/>
              <a:t>1</a:t>
            </a:fld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1465181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284A6-A8EB-425C-8795-6695BD14FB23}" type="slidenum">
              <a:rPr lang="en-ZA" smtClean="0"/>
              <a:pPr/>
              <a:t>2</a:t>
            </a:fld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3278618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284A6-A8EB-425C-8795-6695BD14FB23}" type="slidenum">
              <a:rPr lang="en-ZA" smtClean="0"/>
              <a:pPr/>
              <a:t>3</a:t>
            </a:fld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3415971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284A6-A8EB-425C-8795-6695BD14FB23}" type="slidenum">
              <a:rPr lang="en-ZA" smtClean="0"/>
              <a:pPr/>
              <a:t>4</a:t>
            </a:fld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4117989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284A6-A8EB-425C-8795-6695BD14FB23}" type="slidenum">
              <a:rPr lang="en-ZA" smtClean="0"/>
              <a:pPr/>
              <a:t>5</a:t>
            </a:fld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1034227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284A6-A8EB-425C-8795-6695BD14FB23}" type="slidenum">
              <a:rPr lang="en-ZA" smtClean="0"/>
              <a:pPr/>
              <a:t>6</a:t>
            </a:fld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3274050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284A6-A8EB-425C-8795-6695BD14FB23}" type="slidenum">
              <a:rPr lang="en-ZA" smtClean="0"/>
              <a:pPr/>
              <a:t>7</a:t>
            </a:fld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2984222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284A6-A8EB-425C-8795-6695BD14FB23}" type="slidenum">
              <a:rPr lang="en-ZA" smtClean="0"/>
              <a:pPr/>
              <a:t>8</a:t>
            </a:fld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4057384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284A6-A8EB-425C-8795-6695BD14FB23}" type="slidenum">
              <a:rPr lang="en-ZA" smtClean="0"/>
              <a:pPr/>
              <a:t>9</a:t>
            </a:fld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1752341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0D46D11C-4DE5-4194-880E-5F656D8F06AE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598533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4D10-8DF6-4CF3-910B-6597DDC91C55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765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2B3D-2C98-42EB-93FE-6903F67E760F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15332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5245-5A5B-4959-9A79-E83A596BA56D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85102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05B8-40B6-4232-AC3E-3ED790C37713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8645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EC56E-5BBA-4D79-9BDC-C95B500EC655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8295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705D-E156-4589-AD0D-8F8497233368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92398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2D13-1412-4585-903C-768A8C099F4E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53504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55F91-5013-4106-AA84-8420D3D37449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33142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9B6F-9391-41CE-8A07-946577BEB181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71881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99064-6A41-478E-A626-F728E101B6D3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44349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1E5C-2536-42F5-9BB7-86E2B86F71FE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041930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A1AEA-FBD7-4554-82A4-A7DFF26002F8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03394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AA462-C014-4BB6-B837-308F86F28494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95070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48EB-69EB-4164-92FB-0B4DF3C87E14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573178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F0D47-D1F2-4A8D-B11D-2DBEEEB205E0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371508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19CD2-7A9A-4B06-9D4A-211F4F288817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3236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89DE5E36-4A6E-4196-BE61-888F04A4FA51}" type="datetime1">
              <a:rPr lang="en-US" smtClean="0"/>
              <a:pPr/>
              <a:t>6/4/2020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21544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3884" y="733886"/>
            <a:ext cx="9740008" cy="973807"/>
          </a:xfrm>
        </p:spPr>
        <p:txBody>
          <a:bodyPr>
            <a:normAutofit/>
          </a:bodyPr>
          <a:lstStyle/>
          <a:p>
            <a:r>
              <a:rPr lang="en-ZA" sz="6000" dirty="0" smtClean="0"/>
              <a:t>GERMISTON HIGH SCHOOL</a:t>
            </a:r>
            <a:endParaRPr lang="en-ZA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470143" y="1945350"/>
            <a:ext cx="9755187" cy="550333"/>
          </a:xfrm>
        </p:spPr>
        <p:txBody>
          <a:bodyPr/>
          <a:lstStyle/>
          <a:p>
            <a:r>
              <a:rPr lang="en-ZA" dirty="0" smtClean="0">
                <a:solidFill>
                  <a:schemeClr val="tx1"/>
                </a:solidFill>
              </a:rPr>
              <a:t>Covid-19 training manual </a:t>
            </a:r>
          </a:p>
        </p:txBody>
      </p:sp>
      <p:pic>
        <p:nvPicPr>
          <p:cNvPr id="5" name="Picture 4" descr="H:\1MARLISE 2019\new school badge.jpg"/>
          <p:cNvPicPr/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99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37" y="545513"/>
            <a:ext cx="1802915" cy="1825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64352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3884" y="733886"/>
            <a:ext cx="9740008" cy="973807"/>
          </a:xfrm>
        </p:spPr>
        <p:txBody>
          <a:bodyPr>
            <a:normAutofit/>
          </a:bodyPr>
          <a:lstStyle/>
          <a:p>
            <a:r>
              <a:rPr lang="en-ZA" sz="6000" dirty="0" smtClean="0"/>
              <a:t>GERMISTON HIGH SCHOOL</a:t>
            </a:r>
            <a:endParaRPr lang="en-ZA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470143" y="1945350"/>
            <a:ext cx="9755187" cy="550333"/>
          </a:xfrm>
        </p:spPr>
        <p:txBody>
          <a:bodyPr/>
          <a:lstStyle/>
          <a:p>
            <a:r>
              <a:rPr lang="en-ZA" dirty="0" smtClean="0">
                <a:solidFill>
                  <a:schemeClr val="tx1"/>
                </a:solidFill>
              </a:rPr>
              <a:t>Covid-19 training manual</a:t>
            </a:r>
          </a:p>
          <a:p>
            <a:r>
              <a:rPr lang="en-ZA" dirty="0" smtClean="0">
                <a:solidFill>
                  <a:schemeClr val="tx1"/>
                </a:solidFill>
              </a:rPr>
              <a:t>Parents </a:t>
            </a:r>
          </a:p>
        </p:txBody>
      </p:sp>
      <p:pic>
        <p:nvPicPr>
          <p:cNvPr id="5" name="Picture 4" descr="H:\1MARLISE 2019\new school badge.jpg"/>
          <p:cNvPicPr/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99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37" y="545513"/>
            <a:ext cx="1802915" cy="1825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49208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67087" y="214918"/>
            <a:ext cx="6042212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600" b="1" i="1" dirty="0">
                <a:solidFill>
                  <a:srgbClr val="0C75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 with your children</a:t>
            </a:r>
          </a:p>
          <a:p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parents and guardians, it is always important to connect with your children. But under</a:t>
            </a:r>
          </a:p>
          <a:p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conditions of stress or crisis, it is more important than ever to talk to your children, and</a:t>
            </a:r>
          </a:p>
          <a:p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notice their behaviours. This is a time of great change and uncertainty for all people.</a:t>
            </a:r>
          </a:p>
          <a:p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Teenagers are at a phase in their lives when their friends and social connections are especially</a:t>
            </a:r>
          </a:p>
          <a:p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to them, and lockdown due to COVID-19 has made this very difficult for them.</a:t>
            </a:r>
          </a:p>
          <a:p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Teenagers are also vulnerable to the effects of stress, anxiety and depression during this time</a:t>
            </a:r>
            <a:r>
              <a:rPr lang="en-ZA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ZA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ZA" sz="1600" b="1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can parents do about this?</a:t>
            </a:r>
          </a:p>
          <a:p>
            <a:r>
              <a:rPr lang="en-ZA" sz="1400" b="1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ZA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by asking your children what they know about the virus and the  </a:t>
            </a:r>
            <a:r>
              <a:rPr lang="en-ZA" sz="14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lockdown</a:t>
            </a:r>
            <a:r>
              <a:rPr lang="en-ZA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en-ZA" sz="14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hey </a:t>
            </a:r>
            <a:r>
              <a:rPr lang="en-ZA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 about these events</a:t>
            </a:r>
            <a:r>
              <a:rPr lang="en-ZA" sz="14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ZA" sz="14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ZA" sz="1400" dirty="0" smtClean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• 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your children that you are giving them a safe space to openly </a:t>
            </a:r>
            <a:r>
              <a:rPr lang="en-ZA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and 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honestly share</a:t>
            </a:r>
          </a:p>
          <a:p>
            <a:r>
              <a:rPr lang="en-ZA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their 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thoughts. Listen attentively as they speak. Do not interrupt, do </a:t>
            </a:r>
            <a:r>
              <a:rPr lang="en-ZA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not 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 what</a:t>
            </a:r>
          </a:p>
          <a:p>
            <a:r>
              <a:rPr lang="en-ZA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they 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saying, do not laugh at or ridicule your children, and do not </a:t>
            </a:r>
            <a:r>
              <a:rPr lang="en-ZA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cut 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 off.</a:t>
            </a:r>
          </a:p>
          <a:p>
            <a:endParaRPr lang="en-ZA" sz="1400" dirty="0"/>
          </a:p>
        </p:txBody>
      </p:sp>
      <p:pic>
        <p:nvPicPr>
          <p:cNvPr id="1026" name="Picture 2" descr="Communication Tips | How to Talk to Your Kids | Kids Help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298" y="358588"/>
            <a:ext cx="3012141" cy="24706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3889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4814" y="426040"/>
            <a:ext cx="6096000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ZA" sz="1400" dirty="0">
                <a:solidFill>
                  <a:srgbClr val="981B1E"/>
                </a:solidFill>
                <a:latin typeface="Lora-Regular"/>
              </a:rPr>
              <a:t>• 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If children answer your questions with short or one-word answers, gently ask </a:t>
            </a:r>
            <a:r>
              <a:rPr lang="en-ZA" sz="1400" dirty="0" smtClean="0">
                <a:solidFill>
                  <a:srgbClr val="000000"/>
                </a:solidFill>
                <a:latin typeface="Lora-Regular"/>
              </a:rPr>
              <a:t>some probing 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questions, to encourage them to talk more. For example: ‘What do you </a:t>
            </a:r>
            <a:r>
              <a:rPr lang="en-ZA" sz="1400" dirty="0" smtClean="0">
                <a:solidFill>
                  <a:srgbClr val="000000"/>
                </a:solidFill>
                <a:latin typeface="Lora-Regular"/>
              </a:rPr>
              <a:t>meanly 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that?’ or ‘Can you tell me more about…’</a:t>
            </a:r>
          </a:p>
          <a:p>
            <a:r>
              <a:rPr lang="en-ZA" sz="1400" dirty="0">
                <a:solidFill>
                  <a:srgbClr val="981B1E"/>
                </a:solidFill>
                <a:latin typeface="Lora-Regular"/>
              </a:rPr>
              <a:t>• 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Be patient. Many children will ‘blame’ their parents, and direct their frustration, </a:t>
            </a:r>
            <a:r>
              <a:rPr lang="en-ZA" sz="1400" dirty="0" smtClean="0">
                <a:solidFill>
                  <a:srgbClr val="000000"/>
                </a:solidFill>
                <a:latin typeface="Lora-Regular"/>
              </a:rPr>
              <a:t>anger, disappointment 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and boredom towards you.</a:t>
            </a:r>
          </a:p>
          <a:p>
            <a:r>
              <a:rPr lang="en-ZA" sz="1400" dirty="0">
                <a:solidFill>
                  <a:srgbClr val="981B1E"/>
                </a:solidFill>
                <a:latin typeface="Lora-Regular"/>
              </a:rPr>
              <a:t>• 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As your children speak, make mental notes of their misconceptions about </a:t>
            </a:r>
            <a:r>
              <a:rPr lang="en-ZA" sz="1400" dirty="0" smtClean="0">
                <a:solidFill>
                  <a:srgbClr val="000000"/>
                </a:solidFill>
                <a:latin typeface="Lora-Regular"/>
              </a:rPr>
              <a:t>  the situation and 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of their emotional states</a:t>
            </a:r>
            <a:r>
              <a:rPr lang="en-ZA" sz="1400" dirty="0" smtClean="0">
                <a:solidFill>
                  <a:srgbClr val="000000"/>
                </a:solidFill>
                <a:latin typeface="Lora-Regular"/>
              </a:rPr>
              <a:t>.</a:t>
            </a:r>
          </a:p>
          <a:p>
            <a:endParaRPr lang="en-ZA" sz="1400" dirty="0">
              <a:solidFill>
                <a:srgbClr val="000000"/>
              </a:solidFill>
              <a:latin typeface="Lora-Regular"/>
            </a:endParaRPr>
          </a:p>
          <a:p>
            <a:r>
              <a:rPr lang="en-ZA" sz="1400" b="1" dirty="0">
                <a:solidFill>
                  <a:srgbClr val="981B1E"/>
                </a:solidFill>
                <a:latin typeface="Hind-Bold"/>
              </a:rPr>
              <a:t>2 </a:t>
            </a:r>
            <a:r>
              <a:rPr lang="en-ZA" sz="1400" i="1" dirty="0">
                <a:solidFill>
                  <a:srgbClr val="000000"/>
                </a:solidFill>
                <a:latin typeface="Lora-MediumItalic"/>
              </a:rPr>
              <a:t>Next, give children accurate, age-appropriate information to correct misconceptions, </a:t>
            </a:r>
            <a:r>
              <a:rPr lang="en-ZA" sz="1400" i="1" dirty="0" smtClean="0">
                <a:solidFill>
                  <a:srgbClr val="000000"/>
                </a:solidFill>
                <a:latin typeface="Lora-MediumItalic"/>
              </a:rPr>
              <a:t>reduce anxiety</a:t>
            </a:r>
            <a:r>
              <a:rPr lang="en-ZA" sz="1400" i="1" dirty="0">
                <a:solidFill>
                  <a:srgbClr val="000000"/>
                </a:solidFill>
                <a:latin typeface="Lora-MediumItalic"/>
              </a:rPr>
              <a:t>, and to give them hope.</a:t>
            </a:r>
          </a:p>
          <a:p>
            <a:r>
              <a:rPr lang="en-ZA" sz="1400" dirty="0">
                <a:solidFill>
                  <a:srgbClr val="981B1E"/>
                </a:solidFill>
                <a:latin typeface="Lora-Regular"/>
              </a:rPr>
              <a:t>• 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Keep the information that you share simple but accurate.</a:t>
            </a:r>
          </a:p>
          <a:p>
            <a:r>
              <a:rPr lang="en-ZA" sz="1400" dirty="0">
                <a:solidFill>
                  <a:srgbClr val="981B1E"/>
                </a:solidFill>
                <a:latin typeface="Lora-Regular"/>
              </a:rPr>
              <a:t>• 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Share this information in a calm, clear manner.</a:t>
            </a:r>
          </a:p>
          <a:p>
            <a:r>
              <a:rPr lang="en-ZA" sz="1400" dirty="0">
                <a:solidFill>
                  <a:srgbClr val="981B1E"/>
                </a:solidFill>
                <a:latin typeface="Lora-Regular"/>
              </a:rPr>
              <a:t>• 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Do not make promises that you cannot keep, for instance, that you will not catch </a:t>
            </a:r>
            <a:r>
              <a:rPr lang="en-ZA" sz="1400" dirty="0" smtClean="0">
                <a:solidFill>
                  <a:srgbClr val="000000"/>
                </a:solidFill>
                <a:latin typeface="Lora-Regular"/>
              </a:rPr>
              <a:t>the virus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. However, you can give them reassurances that you will try your very best to </a:t>
            </a:r>
            <a:r>
              <a:rPr lang="en-ZA" sz="1400" dirty="0" smtClean="0">
                <a:solidFill>
                  <a:srgbClr val="000000"/>
                </a:solidFill>
                <a:latin typeface="Lora-Regular"/>
              </a:rPr>
              <a:t>stay safe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, and to keep your children safe.</a:t>
            </a:r>
          </a:p>
          <a:p>
            <a:r>
              <a:rPr lang="en-ZA" sz="1400" dirty="0">
                <a:solidFill>
                  <a:srgbClr val="981B1E"/>
                </a:solidFill>
                <a:latin typeface="Lora-Regular"/>
              </a:rPr>
              <a:t>• 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Give your children hope. Talk about the fact that this will end, that the scientists </a:t>
            </a:r>
            <a:r>
              <a:rPr lang="en-ZA" sz="1400" dirty="0" smtClean="0">
                <a:solidFill>
                  <a:srgbClr val="000000"/>
                </a:solidFill>
                <a:latin typeface="Lora-Regular"/>
              </a:rPr>
              <a:t>and doctors 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will find a way to fight the virus, and that our lives will eventually go back </a:t>
            </a:r>
            <a:r>
              <a:rPr lang="en-ZA" sz="1400" dirty="0" smtClean="0">
                <a:solidFill>
                  <a:srgbClr val="000000"/>
                </a:solidFill>
                <a:latin typeface="Lora-Regular"/>
              </a:rPr>
              <a:t>to normal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.</a:t>
            </a:r>
          </a:p>
          <a:p>
            <a:r>
              <a:rPr lang="en-ZA" sz="1400" dirty="0">
                <a:solidFill>
                  <a:srgbClr val="981B1E"/>
                </a:solidFill>
                <a:latin typeface="Lora-Regular"/>
              </a:rPr>
              <a:t>• 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Answer your children’s questions as best as you can. Admit when you do not </a:t>
            </a:r>
            <a:r>
              <a:rPr lang="en-ZA" sz="1400" dirty="0" smtClean="0">
                <a:solidFill>
                  <a:srgbClr val="000000"/>
                </a:solidFill>
                <a:latin typeface="Lora-Regular"/>
              </a:rPr>
              <a:t>know something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. Say something like: ‘That is a very good question. I don’t know the </a:t>
            </a:r>
            <a:r>
              <a:rPr lang="en-ZA" sz="1400" dirty="0" smtClean="0">
                <a:solidFill>
                  <a:srgbClr val="000000"/>
                </a:solidFill>
                <a:latin typeface="Lora-Regular"/>
              </a:rPr>
              <a:t>answer, but 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I will try to find out.’</a:t>
            </a:r>
          </a:p>
          <a:p>
            <a:r>
              <a:rPr lang="en-ZA" sz="1400" dirty="0">
                <a:solidFill>
                  <a:srgbClr val="981B1E"/>
                </a:solidFill>
                <a:latin typeface="Lora-Regular"/>
              </a:rPr>
              <a:t>• 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Try to clear up any misconceptions or misunderstandings that your children may </a:t>
            </a:r>
            <a:r>
              <a:rPr lang="en-ZA" sz="1400" dirty="0" smtClean="0">
                <a:solidFill>
                  <a:srgbClr val="000000"/>
                </a:solidFill>
                <a:latin typeface="Lora-Regular"/>
              </a:rPr>
              <a:t>have about </a:t>
            </a:r>
            <a:r>
              <a:rPr lang="en-ZA" sz="1400" dirty="0">
                <a:solidFill>
                  <a:srgbClr val="000000"/>
                </a:solidFill>
                <a:latin typeface="Lora-Regular"/>
              </a:rPr>
              <a:t>the virus or about the lockdown.</a:t>
            </a:r>
          </a:p>
          <a:p>
            <a:endParaRPr lang="en-ZA" dirty="0"/>
          </a:p>
        </p:txBody>
      </p:sp>
      <p:pic>
        <p:nvPicPr>
          <p:cNvPr id="2050" name="Picture 2" descr="What is abuse? | Am I being abused? | Kids Help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814" y="1237130"/>
            <a:ext cx="3058758" cy="26931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1642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1619" y="307435"/>
            <a:ext cx="6096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ZA" sz="2400" b="1" dirty="0">
                <a:solidFill>
                  <a:srgbClr val="981B1E"/>
                </a:solidFill>
                <a:latin typeface="Hind-Bold"/>
              </a:rPr>
              <a:t>Explaining the virus and lockdown to young</a:t>
            </a:r>
          </a:p>
          <a:p>
            <a:r>
              <a:rPr lang="en-ZA" sz="2400" b="1" dirty="0">
                <a:solidFill>
                  <a:srgbClr val="981B1E"/>
                </a:solidFill>
                <a:latin typeface="Hind-Bold"/>
              </a:rPr>
              <a:t>children</a:t>
            </a:r>
          </a:p>
          <a:p>
            <a:r>
              <a:rPr lang="en-ZA" sz="2800" dirty="0">
                <a:solidFill>
                  <a:srgbClr val="981B1E"/>
                </a:solidFill>
                <a:latin typeface="Lora-Regular"/>
              </a:rPr>
              <a:t>• </a:t>
            </a:r>
            <a:r>
              <a:rPr lang="en-ZA" dirty="0">
                <a:solidFill>
                  <a:srgbClr val="000000"/>
                </a:solidFill>
                <a:latin typeface="Lora-Regular"/>
              </a:rPr>
              <a:t>A virus is an illness, like flu or measles.</a:t>
            </a:r>
          </a:p>
          <a:p>
            <a:r>
              <a:rPr lang="en-ZA" sz="2800" dirty="0">
                <a:solidFill>
                  <a:srgbClr val="981B1E"/>
                </a:solidFill>
                <a:latin typeface="Lora-Regular"/>
              </a:rPr>
              <a:t>• </a:t>
            </a:r>
            <a:r>
              <a:rPr lang="en-ZA" dirty="0">
                <a:solidFill>
                  <a:srgbClr val="000000"/>
                </a:solidFill>
                <a:latin typeface="Lora-Regular"/>
              </a:rPr>
              <a:t>There is a new virus in the world, called the Corona</a:t>
            </a:r>
          </a:p>
          <a:p>
            <a:r>
              <a:rPr lang="en-ZA" dirty="0">
                <a:solidFill>
                  <a:srgbClr val="000000"/>
                </a:solidFill>
                <a:latin typeface="Lora-Regular"/>
              </a:rPr>
              <a:t>Virus.</a:t>
            </a:r>
          </a:p>
          <a:p>
            <a:r>
              <a:rPr lang="en-ZA" sz="2800" dirty="0">
                <a:solidFill>
                  <a:srgbClr val="981B1E"/>
                </a:solidFill>
                <a:latin typeface="Lora-Regular"/>
              </a:rPr>
              <a:t>• </a:t>
            </a:r>
            <a:r>
              <a:rPr lang="en-ZA" dirty="0">
                <a:solidFill>
                  <a:srgbClr val="000000"/>
                </a:solidFill>
                <a:latin typeface="Lora-Regular"/>
              </a:rPr>
              <a:t>Because it is a brand-new virus, the doctors and</a:t>
            </a:r>
          </a:p>
          <a:p>
            <a:r>
              <a:rPr lang="en-ZA" dirty="0">
                <a:solidFill>
                  <a:srgbClr val="000000"/>
                </a:solidFill>
                <a:latin typeface="Lora-Regular"/>
              </a:rPr>
              <a:t>scientists need some time to learn about it, so that</a:t>
            </a:r>
          </a:p>
          <a:p>
            <a:r>
              <a:rPr lang="en-ZA" dirty="0">
                <a:solidFill>
                  <a:srgbClr val="000000"/>
                </a:solidFill>
                <a:latin typeface="Lora-Regular"/>
              </a:rPr>
              <a:t>they can stop this virus from making people sick.</a:t>
            </a:r>
          </a:p>
          <a:p>
            <a:r>
              <a:rPr lang="en-ZA" sz="2800" dirty="0">
                <a:solidFill>
                  <a:srgbClr val="981B1E"/>
                </a:solidFill>
                <a:latin typeface="Lora-Regular"/>
              </a:rPr>
              <a:t>• </a:t>
            </a:r>
            <a:r>
              <a:rPr lang="en-ZA" dirty="0">
                <a:solidFill>
                  <a:srgbClr val="000000"/>
                </a:solidFill>
                <a:latin typeface="Lora-Regular"/>
              </a:rPr>
              <a:t>To give the doctors and scientists some time to learn</a:t>
            </a:r>
          </a:p>
          <a:p>
            <a:r>
              <a:rPr lang="en-ZA" dirty="0">
                <a:solidFill>
                  <a:srgbClr val="000000"/>
                </a:solidFill>
                <a:latin typeface="Lora-Regular"/>
              </a:rPr>
              <a:t>about the virus, we all need to stay home for a while.</a:t>
            </a:r>
          </a:p>
          <a:p>
            <a:r>
              <a:rPr lang="en-ZA" sz="2800" dirty="0">
                <a:solidFill>
                  <a:srgbClr val="981B1E"/>
                </a:solidFill>
                <a:latin typeface="Lora-Regular"/>
              </a:rPr>
              <a:t>• </a:t>
            </a:r>
            <a:r>
              <a:rPr lang="en-ZA" dirty="0">
                <a:solidFill>
                  <a:srgbClr val="000000"/>
                </a:solidFill>
                <a:latin typeface="Lora-Regular"/>
              </a:rPr>
              <a:t>Then, once the doctors and scientists say it is okay,</a:t>
            </a:r>
          </a:p>
          <a:p>
            <a:r>
              <a:rPr lang="en-ZA" dirty="0">
                <a:solidFill>
                  <a:srgbClr val="000000"/>
                </a:solidFill>
                <a:latin typeface="Lora-Regular"/>
              </a:rPr>
              <a:t>we will slowly start to go back to school and work, so</a:t>
            </a:r>
          </a:p>
          <a:p>
            <a:r>
              <a:rPr lang="en-ZA" dirty="0">
                <a:solidFill>
                  <a:srgbClr val="000000"/>
                </a:solidFill>
                <a:latin typeface="Lora-Regular"/>
              </a:rPr>
              <a:t>that we all stay safe.</a:t>
            </a:r>
            <a:endParaRPr lang="en-Z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748" y="1009183"/>
            <a:ext cx="3386400" cy="379122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5464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2376" y="75304"/>
            <a:ext cx="617130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400" b="1" dirty="0">
                <a:solidFill>
                  <a:srgbClr val="981B1E"/>
                </a:solidFill>
                <a:latin typeface="Hind-Bold"/>
              </a:rPr>
              <a:t>Explaining the virus and lockdown to</a:t>
            </a:r>
          </a:p>
          <a:p>
            <a:r>
              <a:rPr lang="en-ZA" sz="1400" b="1" dirty="0">
                <a:solidFill>
                  <a:srgbClr val="981B1E"/>
                </a:solidFill>
                <a:latin typeface="Hind-Bold"/>
              </a:rPr>
              <a:t>pre-teens and </a:t>
            </a:r>
            <a:r>
              <a:rPr lang="en-ZA" sz="1400" b="1" dirty="0" smtClean="0">
                <a:solidFill>
                  <a:srgbClr val="981B1E"/>
                </a:solidFill>
                <a:latin typeface="Hind-Bold"/>
              </a:rPr>
              <a:t>teens</a:t>
            </a:r>
          </a:p>
          <a:p>
            <a:endParaRPr lang="en-ZA" sz="1400" b="1" dirty="0">
              <a:solidFill>
                <a:srgbClr val="981B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ZA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Use your discretion to decide how much</a:t>
            </a:r>
          </a:p>
          <a:p>
            <a:r>
              <a:rPr lang="en-ZA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to share with your children. You do not </a:t>
            </a:r>
            <a:r>
              <a:rPr lang="en-ZA" sz="12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want to </a:t>
            </a:r>
            <a:r>
              <a:rPr lang="en-ZA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raise their stress or anxiety.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virus is an illness, like flu or measles.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is a new virus in the world, called the </a:t>
            </a:r>
            <a:r>
              <a:rPr lang="en-ZA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Corona Virus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or COVID-19. This stands </a:t>
            </a:r>
            <a:r>
              <a:rPr lang="en-ZA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  Corona Virus Disease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2019.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virus spreads between people who are in </a:t>
            </a:r>
            <a:r>
              <a:rPr lang="en-ZA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close contact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one another, like when an </a:t>
            </a:r>
            <a:r>
              <a:rPr lang="en-ZA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infected person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coughs or sneezes. It can also be </a:t>
            </a:r>
            <a:r>
              <a:rPr lang="en-ZA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spread when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touch an infected surface or </a:t>
            </a:r>
            <a:r>
              <a:rPr lang="en-ZA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object, for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instance, if someone has sneezed on a </a:t>
            </a:r>
            <a:r>
              <a:rPr lang="en-ZA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table, then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touch the table and transmit the virus </a:t>
            </a:r>
            <a:r>
              <a:rPr lang="en-ZA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yourself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touching your mouth, nose or eyes.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virus affects people in different ways: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people have the virus, but they don’t feel </a:t>
            </a:r>
            <a:r>
              <a:rPr lang="en-ZA" sz="12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sick at </a:t>
            </a:r>
            <a:r>
              <a:rPr lang="en-ZA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all. We say they are asymptomatic.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people feel sick for a week or two. </a:t>
            </a:r>
            <a:r>
              <a:rPr lang="en-ZA" sz="12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usually </a:t>
            </a:r>
            <a:r>
              <a:rPr lang="en-ZA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a temperature, aches and pains </a:t>
            </a:r>
            <a:r>
              <a:rPr lang="en-ZA" sz="12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their </a:t>
            </a:r>
            <a:r>
              <a:rPr lang="en-ZA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body, and may have a cough. Then, </a:t>
            </a:r>
            <a:r>
              <a:rPr lang="en-ZA" sz="12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recover </a:t>
            </a:r>
            <a:r>
              <a:rPr lang="en-ZA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are completely fine.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small percentage of people become very ill, </a:t>
            </a:r>
            <a:r>
              <a:rPr lang="en-ZA" sz="12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may </a:t>
            </a:r>
            <a:r>
              <a:rPr lang="en-ZA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to go to hospital for a while.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 younger than 18 are less likely to </a:t>
            </a:r>
            <a:r>
              <a:rPr lang="en-ZA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symptoms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less likely to get very sick. If they </a:t>
            </a:r>
            <a:r>
              <a:rPr lang="en-ZA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get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sick, they usually recover well.</a:t>
            </a:r>
            <a:endParaRPr lang="en-Z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214" y="193638"/>
            <a:ext cx="3386400" cy="50032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2376" y="4137955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 this is a new virus, doctors and scientists need some time to learn about it, so </a:t>
            </a:r>
            <a:r>
              <a:rPr lang="en-ZA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they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develop a vaccination and better treatments.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give the doctors and scientists time to learn about the virus, we all need to stay </a:t>
            </a:r>
            <a:r>
              <a:rPr lang="en-ZA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for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while.</a:t>
            </a:r>
            <a:endParaRPr lang="en-Z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7753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8438" y="23107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lockdown period also gives our government time to prepare our public health </a:t>
            </a:r>
            <a:r>
              <a:rPr lang="en-ZA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system–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train hospital staff and put proper systems in place, to buy enough equipment for </a:t>
            </a:r>
            <a:r>
              <a:rPr lang="en-ZA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hospitals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to hire as many hospital staff as possible.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the spread of the virus is under control, and our hospitals are ready to care for </a:t>
            </a:r>
            <a:r>
              <a:rPr lang="en-ZA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sick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people, the lockdown may slowly be lifted.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 will start going back to work and school in a staggered manner – not all at once.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of us will still have to be tested, and there will still be many rules to follow to </a:t>
            </a:r>
            <a:r>
              <a:rPr lang="en-ZA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ensure that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virus stays controlled.</a:t>
            </a:r>
            <a:endParaRPr lang="en-Z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elping kids identify and express feelings | Kids Help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894" y="1269600"/>
            <a:ext cx="4477908" cy="25948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98438" y="2405651"/>
            <a:ext cx="6096000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ZA" sz="1200" b="1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ZA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 for warning signs that your child is not coping. (Some of these warnings are more likely</a:t>
            </a:r>
          </a:p>
          <a:p>
            <a:r>
              <a:rPr lang="en-ZA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be seen in teenagers.)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Feeling sad or crying when there is no apparent reason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Anger and frustration when there is no apparent reason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taking part in activities they would usually enjoy at home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 of interest in spending time with family or friends via social media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Arguing or fighting with family or friends on social media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Tiredness and loss of energy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Sleeping too much or struggling to sleep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 in appetite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Angry outbursts, disruptive or risky behaviour</a:t>
            </a:r>
          </a:p>
          <a:p>
            <a:r>
              <a:rPr lang="en-ZA" sz="12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Self-harm (e.g. cutting, burning, or otherwise hurting themselves)</a:t>
            </a:r>
            <a:endParaRPr lang="en-Z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8918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03924" y="867944"/>
            <a:ext cx="6096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ZA" sz="1400" b="1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Dealing with children and teens who are not coping with lockdown</a:t>
            </a:r>
          </a:p>
          <a:p>
            <a:r>
              <a:rPr lang="en-ZA" sz="14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Talk to your children about aggressive or negative behaviour that you would like </a:t>
            </a:r>
            <a:r>
              <a:rPr lang="en-ZA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 and 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 them clear alternatives for what you would like them to do instead.</a:t>
            </a:r>
          </a:p>
          <a:p>
            <a:r>
              <a:rPr lang="en-ZA" sz="14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their behaviour changes for the better, give them positive feedback about what </a:t>
            </a:r>
            <a:r>
              <a:rPr lang="en-ZA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see 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 When you spoke calmly to me, I </a:t>
            </a:r>
            <a:r>
              <a:rPr lang="en-ZA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really appreciated 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it).</a:t>
            </a:r>
          </a:p>
          <a:p>
            <a:r>
              <a:rPr lang="en-ZA" sz="14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 your children a lot of love. Tell them that you love them. Listen to them when </a:t>
            </a:r>
            <a:r>
              <a:rPr lang="en-ZA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talk 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you. If you are in lockdown together, give them hugs and show physical affection.</a:t>
            </a:r>
          </a:p>
          <a:p>
            <a:r>
              <a:rPr lang="en-ZA" sz="14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 your children hope – talk about life after lockdown. Talk about seeing their </a:t>
            </a:r>
            <a:r>
              <a:rPr lang="en-ZA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friends again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about going back to school, about playing outside, and about their plans and </a:t>
            </a:r>
            <a:r>
              <a:rPr lang="en-ZA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dreams for 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future.</a:t>
            </a:r>
          </a:p>
          <a:p>
            <a:r>
              <a:rPr lang="en-ZA" sz="140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situation does not improve or even gets worse, reach out to one of the </a:t>
            </a:r>
            <a:r>
              <a:rPr lang="en-ZA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helplines </a:t>
            </a:r>
            <a:r>
              <a:rPr lang="en-Z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available.</a:t>
            </a:r>
            <a:endParaRPr lang="en-Z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2" name="Picture 6" descr="Depression (for Parents) - Nemours KidsHeal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31" y="310612"/>
            <a:ext cx="3952875" cy="22193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3 Ways to Build Children's Confidence - wikiHo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90" y="2923969"/>
            <a:ext cx="2759748" cy="18478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6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245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-6435239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ZA" sz="1200" dirty="0"/>
          </a:p>
        </p:txBody>
      </p:sp>
      <p:sp>
        <p:nvSpPr>
          <p:cNvPr id="4" name="Rectangle 3"/>
          <p:cNvSpPr/>
          <p:nvPr/>
        </p:nvSpPr>
        <p:spPr>
          <a:xfrm>
            <a:off x="702833" y="0"/>
            <a:ext cx="6096000" cy="55861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ZA" sz="1050" b="1" i="1" dirty="0">
                <a:solidFill>
                  <a:srgbClr val="0C75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Routines make life feel safer </a:t>
            </a:r>
            <a:r>
              <a:rPr lang="en-ZA" sz="1050" b="1" i="1" dirty="0" smtClean="0">
                <a:solidFill>
                  <a:srgbClr val="0C75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more normal</a:t>
            </a:r>
          </a:p>
          <a:p>
            <a:endParaRPr lang="en-ZA" sz="1050" b="1" i="1" dirty="0">
              <a:solidFill>
                <a:srgbClr val="0C753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parents and guardians, we need to build a sense of security and normalcy for our children</a:t>
            </a:r>
          </a:p>
          <a:p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they wait to return to school. We need to keep our children connected to their ‘normal</a:t>
            </a:r>
          </a:p>
          <a:p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lives’ by encouraging them to do as many of their regular activities as possible.</a:t>
            </a:r>
          </a:p>
          <a:p>
            <a:endParaRPr lang="en-ZA" sz="1050" b="1" dirty="0" smtClean="0">
              <a:solidFill>
                <a:srgbClr val="981B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ZA" sz="1050" b="1" dirty="0" smtClean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lang="en-ZA" sz="1050" b="1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parents do about this</a:t>
            </a:r>
            <a:r>
              <a:rPr lang="en-ZA" sz="1050" b="1" dirty="0" smtClean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ZA" sz="1050" b="1" dirty="0">
              <a:solidFill>
                <a:srgbClr val="981B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ZA" sz="1050" b="1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ZA" sz="105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with your children to structure a routine that works for your family.</a:t>
            </a:r>
          </a:p>
          <a:p>
            <a:r>
              <a:rPr lang="en-ZA" sz="105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 down with some paper and a pen and hold a discussion with your children about</a:t>
            </a:r>
          </a:p>
          <a:p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routines.</a:t>
            </a:r>
          </a:p>
          <a:p>
            <a:r>
              <a:rPr lang="en-ZA" sz="105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 that routines will make life easier for everyone in the household, with fewer</a:t>
            </a:r>
          </a:p>
          <a:p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arguments and conflicts.</a:t>
            </a:r>
          </a:p>
          <a:p>
            <a:r>
              <a:rPr lang="en-ZA" sz="105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 explain that lockdown is stressful for you as parents, and that having your</a:t>
            </a:r>
          </a:p>
          <a:p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children’s co-operation will support and help you enormously.</a:t>
            </a:r>
          </a:p>
          <a:p>
            <a:r>
              <a:rPr lang="en-ZA" sz="105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Talk about the kinds of activities that should be included in a daily routine. Encourage</a:t>
            </a:r>
          </a:p>
          <a:p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children to suggest these activities. Remind your children that they will return to</a:t>
            </a:r>
          </a:p>
          <a:p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 ‘normal lives’ and they must not lose their knowledge and skills during this time.</a:t>
            </a:r>
          </a:p>
          <a:p>
            <a:r>
              <a:rPr lang="en-ZA" sz="105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 that depending on the ages of your children, they may have different routines.</a:t>
            </a:r>
          </a:p>
          <a:p>
            <a:r>
              <a:rPr lang="en-ZA" sz="105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sure that your children’s routines also work for you. Ensure that children do</a:t>
            </a:r>
          </a:p>
          <a:p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of the chores that need to be done and that meals take place at times that suit</a:t>
            </a:r>
          </a:p>
          <a:p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whole family.</a:t>
            </a:r>
          </a:p>
          <a:p>
            <a:r>
              <a:rPr lang="en-ZA" sz="1050" b="1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ZA" sz="105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with your children to ensure that they follow their routines.</a:t>
            </a:r>
          </a:p>
          <a:p>
            <a:r>
              <a:rPr lang="en-ZA" sz="105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routines are designed, ask your children if they accept their routine, and if they</a:t>
            </a:r>
          </a:p>
          <a:p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try their best to follow the routine.</a:t>
            </a:r>
          </a:p>
          <a:p>
            <a:r>
              <a:rPr lang="en-ZA" sz="105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a simple chart of each child’s routine or get each child to make his/her chart.</a:t>
            </a:r>
          </a:p>
          <a:p>
            <a:r>
              <a:rPr lang="en-ZA" sz="105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Display these charts somewhere that they can easily be seen.</a:t>
            </a:r>
          </a:p>
          <a:p>
            <a:r>
              <a:rPr lang="en-ZA" sz="105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first few days, ‘train’ your children to follow their routines by reminding them</a:t>
            </a:r>
          </a:p>
          <a:p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check their routines, and by following up to see that they are doing all activities.</a:t>
            </a:r>
          </a:p>
          <a:p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will be hard work at first, but it will make your life easier in time.</a:t>
            </a:r>
          </a:p>
          <a:p>
            <a:r>
              <a:rPr lang="en-ZA" sz="105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few days, hold a meeting to see if your children are following their routines.</a:t>
            </a:r>
          </a:p>
          <a:p>
            <a:r>
              <a:rPr lang="en-ZA" sz="105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not, discuss the reasons why. See if you need to make any small changes to the</a:t>
            </a:r>
          </a:p>
          <a:p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routines.</a:t>
            </a:r>
          </a:p>
          <a:p>
            <a:r>
              <a:rPr lang="en-ZA" sz="1050" dirty="0">
                <a:solidFill>
                  <a:srgbClr val="981B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be too strict or rigid about the routines – do not add to your stress. But do have</a:t>
            </a:r>
          </a:p>
          <a:p>
            <a:r>
              <a:rPr lang="en-ZA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consequences if one of your children is not trying to follow the routine at all.</a:t>
            </a:r>
            <a:endParaRPr lang="en-ZA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4" name="Picture 4" descr="Tips for keeping a routine amid a whirlwind of changes - Gundersen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409" y="1148379"/>
            <a:ext cx="4475182" cy="35527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3866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Before going to school each day: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6944" y="1988968"/>
            <a:ext cx="10394707" cy="3311189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en-US" dirty="0"/>
              <a:t>Hygiene – personal responsibility</a:t>
            </a:r>
            <a:endParaRPr lang="en-ZA" dirty="0"/>
          </a:p>
          <a:p>
            <a:pPr lvl="2"/>
            <a:r>
              <a:rPr lang="en-US" dirty="0"/>
              <a:t>Caregivers to do a ‘physical check-in’ on their children on a daily basis before school to assess for any symptoms of any illness – do not send child to school if ill with any symptoms</a:t>
            </a:r>
            <a:endParaRPr lang="en-ZA" dirty="0"/>
          </a:p>
          <a:p>
            <a:pPr lvl="2"/>
            <a:r>
              <a:rPr lang="en-US" dirty="0"/>
              <a:t>Caregivers to provide clean cloth mask (mandatory according to regulations)</a:t>
            </a:r>
            <a:endParaRPr lang="en-ZA" dirty="0"/>
          </a:p>
          <a:p>
            <a:pPr lvl="2"/>
            <a:r>
              <a:rPr lang="en-US" dirty="0"/>
              <a:t>Caregivers to select appropriate transport choices for learners aligned with regulations [see guidance on public transport regarding adequate ventilation, sanitization and reduced capacity in public transport conveyances (bus, train, taxi)] </a:t>
            </a:r>
            <a:endParaRPr lang="en-ZA" dirty="0"/>
          </a:p>
          <a:p>
            <a:pPr lvl="2"/>
            <a:r>
              <a:rPr lang="en-US" dirty="0"/>
              <a:t>Staff to do a ‘physical check-in’ on themselves on a daily basis before school to assess for any symptoms of any illness – do not attend school if ill with any symptoms</a:t>
            </a:r>
            <a:endParaRPr lang="en-ZA" dirty="0"/>
          </a:p>
          <a:p>
            <a:pPr lvl="2"/>
            <a:r>
              <a:rPr lang="en-US" dirty="0"/>
              <a:t>If child or caregiver or staff diagnosed with COVID-19, to alert school to allow for contact tracing, and to follow national guidance for self-isolation</a:t>
            </a:r>
            <a:endParaRPr lang="en-ZA" dirty="0"/>
          </a:p>
          <a:p>
            <a:pPr lvl="2"/>
            <a:r>
              <a:rPr lang="en-US" dirty="0"/>
              <a:t>If child or caregiver has been in contact with an individual with a suspected of confirmed COVID-19 infection, to inform school and to follow national guidance for self-quarantine</a:t>
            </a:r>
            <a:endParaRPr lang="en-ZA" dirty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8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0327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9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0"/>
            <a:ext cx="19712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6851647"/>
              </p:ext>
            </p:extLst>
          </p:nvPr>
        </p:nvGraphicFramePr>
        <p:xfrm>
          <a:off x="0" y="0"/>
          <a:ext cx="11596744" cy="5550946"/>
        </p:xfrm>
        <a:graphic>
          <a:graphicData uri="http://schemas.openxmlformats.org/presentationml/2006/ole">
            <p:oleObj spid="_x0000_s1033" r:id="rId3" imgW="10322938" imgH="6982544" progId="">
              <p:embed/>
            </p:oleObj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57199" y="4736470"/>
            <a:ext cx="19712925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87260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Main Event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n Event" id="{AC372BB4-D83D-411E-B849-B641926BA760}" vid="{686B1E04-F35C-4AB5-985D-0C358CA110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369</TotalTime>
  <Words>1964</Words>
  <Application>Microsoft Office PowerPoint</Application>
  <PresentationFormat>Custom</PresentationFormat>
  <Paragraphs>141</Paragraphs>
  <Slides>11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Main Event</vt:lpstr>
      <vt:lpstr>GERMISTON HIGH SCHOOL</vt:lpstr>
      <vt:lpstr>GERMISTON HIGH SCHOOL</vt:lpstr>
      <vt:lpstr>Slide 3</vt:lpstr>
      <vt:lpstr>Slide 4</vt:lpstr>
      <vt:lpstr>Slide 5</vt:lpstr>
      <vt:lpstr>Slide 6</vt:lpstr>
      <vt:lpstr>Slide 7</vt:lpstr>
      <vt:lpstr>Slide 8</vt:lpstr>
      <vt:lpstr>Slide 9</vt:lpstr>
      <vt:lpstr>Before going to school each day: 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GERMISTON HIGH SCHOOL</dc:title>
  <dc:creator>Ursula@ghs.local</dc:creator>
  <cp:lastModifiedBy>Natasja</cp:lastModifiedBy>
  <cp:revision>30</cp:revision>
  <cp:lastPrinted>2020-06-03T11:25:45Z</cp:lastPrinted>
  <dcterms:created xsi:type="dcterms:W3CDTF">2020-06-03T05:32:46Z</dcterms:created>
  <dcterms:modified xsi:type="dcterms:W3CDTF">2020-06-04T10:11:43Z</dcterms:modified>
</cp:coreProperties>
</file>