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7"/>
  </p:notesMasterIdLst>
  <p:handoutMasterIdLst>
    <p:handoutMasterId r:id="rId18"/>
  </p:handout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84" r:id="rId14"/>
    <p:sldId id="285" r:id="rId15"/>
    <p:sldId id="287" r:id="rId16"/>
  </p:sldIdLst>
  <p:sldSz cx="12192000" cy="6858000"/>
  <p:notesSz cx="9932988" cy="6800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8" autoAdjust="0"/>
    <p:restoredTop sz="94660"/>
  </p:normalViewPr>
  <p:slideViewPr>
    <p:cSldViewPr snapToGrid="0">
      <p:cViewPr varScale="1">
        <p:scale>
          <a:sx n="43" d="100"/>
          <a:sy n="43" d="100"/>
        </p:scale>
        <p:origin x="-8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295" cy="34122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6395" y="0"/>
            <a:ext cx="4304295" cy="341224"/>
          </a:xfrm>
          <a:prstGeom prst="rect">
            <a:avLst/>
          </a:prstGeom>
        </p:spPr>
        <p:txBody>
          <a:bodyPr vert="horz" lIns="91440" tIns="45720" rIns="91440" bIns="45720" rtlCol="0"/>
          <a:lstStyle>
            <a:lvl1pPr algn="r">
              <a:defRPr sz="1200"/>
            </a:lvl1pPr>
          </a:lstStyle>
          <a:p>
            <a:fld id="{89F14C24-B4B4-4466-988C-41BBB1A53B24}" type="datetimeFigureOut">
              <a:rPr lang="en-ZA" smtClean="0"/>
              <a:pPr/>
              <a:t>04/06/2020</a:t>
            </a:fld>
            <a:endParaRPr lang="en-ZA"/>
          </a:p>
        </p:txBody>
      </p:sp>
      <p:sp>
        <p:nvSpPr>
          <p:cNvPr id="4" name="Footer Placeholder 3"/>
          <p:cNvSpPr>
            <a:spLocks noGrp="1"/>
          </p:cNvSpPr>
          <p:nvPr>
            <p:ph type="ftr" sz="quarter" idx="2"/>
          </p:nvPr>
        </p:nvSpPr>
        <p:spPr>
          <a:xfrm>
            <a:off x="0" y="6459627"/>
            <a:ext cx="4304295" cy="34122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6395" y="6459627"/>
            <a:ext cx="4304295" cy="341223"/>
          </a:xfrm>
          <a:prstGeom prst="rect">
            <a:avLst/>
          </a:prstGeom>
        </p:spPr>
        <p:txBody>
          <a:bodyPr vert="horz" lIns="91440" tIns="45720" rIns="91440" bIns="45720" rtlCol="0" anchor="b"/>
          <a:lstStyle>
            <a:lvl1pPr algn="r">
              <a:defRPr sz="1200"/>
            </a:lvl1pPr>
          </a:lstStyle>
          <a:p>
            <a:fld id="{26743EF8-D94C-4C0F-9377-A6B6917FCCBD}" type="slidenum">
              <a:rPr lang="en-ZA" smtClean="0"/>
              <a:pPr/>
              <a:t>‹#›</a:t>
            </a:fld>
            <a:endParaRPr lang="en-ZA"/>
          </a:p>
        </p:txBody>
      </p:sp>
    </p:spTree>
    <p:extLst>
      <p:ext uri="{BB962C8B-B14F-4D97-AF65-F5344CB8AC3E}">
        <p14:creationId xmlns="" xmlns:p14="http://schemas.microsoft.com/office/powerpoint/2010/main" val="2796350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295" cy="34161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26969" y="0"/>
            <a:ext cx="4304295" cy="341617"/>
          </a:xfrm>
          <a:prstGeom prst="rect">
            <a:avLst/>
          </a:prstGeom>
        </p:spPr>
        <p:txBody>
          <a:bodyPr vert="horz" lIns="91440" tIns="45720" rIns="91440" bIns="45720" rtlCol="0"/>
          <a:lstStyle>
            <a:lvl1pPr algn="r">
              <a:defRPr sz="1200"/>
            </a:lvl1pPr>
          </a:lstStyle>
          <a:p>
            <a:fld id="{FD027F57-6AAC-44C8-B0BE-99857B770677}" type="datetimeFigureOut">
              <a:rPr lang="en-ZA" smtClean="0"/>
              <a:pPr/>
              <a:t>04/06/2020</a:t>
            </a:fld>
            <a:endParaRPr lang="en-ZA"/>
          </a:p>
        </p:txBody>
      </p:sp>
      <p:sp>
        <p:nvSpPr>
          <p:cNvPr id="4" name="Slide Image Placeholder 3"/>
          <p:cNvSpPr>
            <a:spLocks noGrp="1" noRot="1" noChangeAspect="1"/>
          </p:cNvSpPr>
          <p:nvPr>
            <p:ph type="sldImg" idx="2"/>
          </p:nvPr>
        </p:nvSpPr>
        <p:spPr>
          <a:xfrm>
            <a:off x="2927350" y="850900"/>
            <a:ext cx="4078288" cy="22939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3299" y="3272910"/>
            <a:ext cx="7946390" cy="267783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59234"/>
            <a:ext cx="4304295" cy="34161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26969" y="6459234"/>
            <a:ext cx="4304295" cy="341616"/>
          </a:xfrm>
          <a:prstGeom prst="rect">
            <a:avLst/>
          </a:prstGeom>
        </p:spPr>
        <p:txBody>
          <a:bodyPr vert="horz" lIns="91440" tIns="45720" rIns="91440" bIns="45720" rtlCol="0" anchor="b"/>
          <a:lstStyle>
            <a:lvl1pPr algn="r">
              <a:defRPr sz="1200"/>
            </a:lvl1pPr>
          </a:lstStyle>
          <a:p>
            <a:fld id="{DEE284A6-A8EB-425C-8795-6695BD14FB23}" type="slidenum">
              <a:rPr lang="en-ZA" smtClean="0"/>
              <a:pPr/>
              <a:t>‹#›</a:t>
            </a:fld>
            <a:endParaRPr lang="en-ZA"/>
          </a:p>
        </p:txBody>
      </p:sp>
    </p:spTree>
    <p:extLst>
      <p:ext uri="{BB962C8B-B14F-4D97-AF65-F5344CB8AC3E}">
        <p14:creationId xmlns="" xmlns:p14="http://schemas.microsoft.com/office/powerpoint/2010/main" val="101242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1</a:t>
            </a:fld>
            <a:endParaRPr lang="en-ZA"/>
          </a:p>
        </p:txBody>
      </p:sp>
    </p:spTree>
    <p:extLst>
      <p:ext uri="{BB962C8B-B14F-4D97-AF65-F5344CB8AC3E}">
        <p14:creationId xmlns="" xmlns:p14="http://schemas.microsoft.com/office/powerpoint/2010/main" val="146518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11</a:t>
            </a:fld>
            <a:endParaRPr lang="en-ZA"/>
          </a:p>
        </p:txBody>
      </p:sp>
    </p:spTree>
    <p:extLst>
      <p:ext uri="{BB962C8B-B14F-4D97-AF65-F5344CB8AC3E}">
        <p14:creationId xmlns="" xmlns:p14="http://schemas.microsoft.com/office/powerpoint/2010/main" val="20308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12</a:t>
            </a:fld>
            <a:endParaRPr lang="en-ZA"/>
          </a:p>
        </p:txBody>
      </p:sp>
    </p:spTree>
    <p:extLst>
      <p:ext uri="{BB962C8B-B14F-4D97-AF65-F5344CB8AC3E}">
        <p14:creationId xmlns="" xmlns:p14="http://schemas.microsoft.com/office/powerpoint/2010/main" val="55519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3</a:t>
            </a:fld>
            <a:endParaRPr lang="en-ZA"/>
          </a:p>
        </p:txBody>
      </p:sp>
    </p:spTree>
    <p:extLst>
      <p:ext uri="{BB962C8B-B14F-4D97-AF65-F5344CB8AC3E}">
        <p14:creationId xmlns="" xmlns:p14="http://schemas.microsoft.com/office/powerpoint/2010/main" val="37637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4</a:t>
            </a:fld>
            <a:endParaRPr lang="en-ZA"/>
          </a:p>
        </p:txBody>
      </p:sp>
    </p:spTree>
    <p:extLst>
      <p:ext uri="{BB962C8B-B14F-4D97-AF65-F5344CB8AC3E}">
        <p14:creationId xmlns="" xmlns:p14="http://schemas.microsoft.com/office/powerpoint/2010/main" val="11137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5</a:t>
            </a:fld>
            <a:endParaRPr lang="en-ZA"/>
          </a:p>
        </p:txBody>
      </p:sp>
    </p:spTree>
    <p:extLst>
      <p:ext uri="{BB962C8B-B14F-4D97-AF65-F5344CB8AC3E}">
        <p14:creationId xmlns="" xmlns:p14="http://schemas.microsoft.com/office/powerpoint/2010/main" val="74712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6</a:t>
            </a:fld>
            <a:endParaRPr lang="en-ZA"/>
          </a:p>
        </p:txBody>
      </p:sp>
    </p:spTree>
    <p:extLst>
      <p:ext uri="{BB962C8B-B14F-4D97-AF65-F5344CB8AC3E}">
        <p14:creationId xmlns="" xmlns:p14="http://schemas.microsoft.com/office/powerpoint/2010/main" val="423074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7</a:t>
            </a:fld>
            <a:endParaRPr lang="en-ZA"/>
          </a:p>
        </p:txBody>
      </p:sp>
    </p:spTree>
    <p:extLst>
      <p:ext uri="{BB962C8B-B14F-4D97-AF65-F5344CB8AC3E}">
        <p14:creationId xmlns="" xmlns:p14="http://schemas.microsoft.com/office/powerpoint/2010/main" val="301665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8</a:t>
            </a:fld>
            <a:endParaRPr lang="en-ZA"/>
          </a:p>
        </p:txBody>
      </p:sp>
    </p:spTree>
    <p:extLst>
      <p:ext uri="{BB962C8B-B14F-4D97-AF65-F5344CB8AC3E}">
        <p14:creationId xmlns="" xmlns:p14="http://schemas.microsoft.com/office/powerpoint/2010/main" val="292443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9</a:t>
            </a:fld>
            <a:endParaRPr lang="en-ZA"/>
          </a:p>
        </p:txBody>
      </p:sp>
    </p:spTree>
    <p:extLst>
      <p:ext uri="{BB962C8B-B14F-4D97-AF65-F5344CB8AC3E}">
        <p14:creationId xmlns="" xmlns:p14="http://schemas.microsoft.com/office/powerpoint/2010/main" val="93910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EE284A6-A8EB-425C-8795-6695BD14FB23}" type="slidenum">
              <a:rPr lang="en-ZA" smtClean="0"/>
              <a:pPr/>
              <a:t>10</a:t>
            </a:fld>
            <a:endParaRPr lang="en-ZA"/>
          </a:p>
        </p:txBody>
      </p:sp>
    </p:spTree>
    <p:extLst>
      <p:ext uri="{BB962C8B-B14F-4D97-AF65-F5344CB8AC3E}">
        <p14:creationId xmlns="" xmlns:p14="http://schemas.microsoft.com/office/powerpoint/2010/main" val="179023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0D46D11C-4DE5-4194-880E-5F656D8F06AE}" type="datetime1">
              <a:rPr lang="en-US" smtClean="0"/>
              <a:pPr/>
              <a:t>6/4/2020</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59853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059B6F-9391-41CE-8A07-946577BEB181}"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7188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B99064-6A41-478E-A626-F728E101B6D3}"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4434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121E5C-2536-42F5-9BB7-86E2B86F71FE}"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04193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5A1AEA-FBD7-4554-82A4-A7DFF26002F8}"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80339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11AA462-C014-4BB6-B837-308F86F28494}" type="datetime1">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95070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D1548EB-69EB-4164-92FB-0B4DF3C87E14}" type="datetime1">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057317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F0D47-D1F2-4A8D-B11D-2DBEEEB205E0}" type="datetime1">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43715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19CD2-7A9A-4B06-9D4A-211F4F288817}" type="datetime1">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323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C4D10-8DF6-4CF3-910B-6597DDC91C55}" type="datetime1">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576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992B3D-2C98-42EB-93FE-6903F67E760F}" type="datetime1">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1533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25245-5A5B-4959-9A79-E83A596BA56D}"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18510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3F05B8-40B6-4232-AC3E-3ED790C37713}" type="datetime1">
              <a:rPr lang="en-US" smtClean="0"/>
              <a:pPr/>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686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0EC56E-5BBA-4D79-9BDC-C95B500EC655}" type="datetime1">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30829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4705D-E156-4589-AD0D-8F8497233368}" type="datetime1">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9239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462D13-1412-4585-903C-768A8C099F4E}"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535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55F91-5013-4106-AA84-8420D3D37449}" type="datetime1">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331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9DE5E36-4A6E-4196-BE61-888F04A4FA51}" type="datetime1">
              <a:rPr lang="en-US" smtClean="0"/>
              <a:pPr/>
              <a:t>6/4/2020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215449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info@germistonghs.co.z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884" y="733886"/>
            <a:ext cx="9740008" cy="973807"/>
          </a:xfrm>
        </p:spPr>
        <p:txBody>
          <a:bodyPr>
            <a:normAutofit/>
          </a:bodyPr>
          <a:lstStyle/>
          <a:p>
            <a:r>
              <a:rPr lang="en-ZA" sz="6000" dirty="0" smtClean="0"/>
              <a:t>GERMISTON HIGH SCHOOL</a:t>
            </a:r>
            <a:endParaRPr lang="en-ZA" sz="6000" dirty="0"/>
          </a:p>
        </p:txBody>
      </p:sp>
      <p:sp>
        <p:nvSpPr>
          <p:cNvPr id="3" name="Subtitle 2"/>
          <p:cNvSpPr>
            <a:spLocks noGrp="1"/>
          </p:cNvSpPr>
          <p:nvPr>
            <p:ph type="subTitle" idx="1"/>
          </p:nvPr>
        </p:nvSpPr>
        <p:spPr>
          <a:xfrm>
            <a:off x="-2470143" y="1945350"/>
            <a:ext cx="9755187" cy="550333"/>
          </a:xfrm>
        </p:spPr>
        <p:txBody>
          <a:bodyPr/>
          <a:lstStyle/>
          <a:p>
            <a:r>
              <a:rPr lang="en-ZA" dirty="0" smtClean="0">
                <a:solidFill>
                  <a:schemeClr val="tx1"/>
                </a:solidFill>
              </a:rPr>
              <a:t>Covid-19 training manual </a:t>
            </a:r>
          </a:p>
        </p:txBody>
      </p:sp>
      <p:pic>
        <p:nvPicPr>
          <p:cNvPr id="5" name="Picture 4" descr="H:\1MARLISE 2019\new school badge.jpg"/>
          <p:cNvPicPr/>
          <p:nvPr/>
        </p:nvPicPr>
        <p:blipFill>
          <a:blip r:embed="rId4" cstate="print">
            <a:extLst>
              <a:ext uri="{BEBA8EAE-BF5A-486C-A8C5-ECC9F3942E4B}">
                <a14:imgProps xmlns="" xmlns:a14="http://schemas.microsoft.com/office/drawing/2010/main">
                  <a14:imgLayer r:embed="rId5">
                    <a14:imgEffect>
                      <a14:sharpenSoften amount="50000"/>
                    </a14:imgEffect>
                    <a14:imgEffect>
                      <a14:colorTemperature colorTemp="11200"/>
                    </a14:imgEffect>
                    <a14:imgEffect>
                      <a14:saturation sat="99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241037" y="545513"/>
            <a:ext cx="1802915" cy="1825097"/>
          </a:xfrm>
          <a:prstGeom prst="rect">
            <a:avLst/>
          </a:prstGeom>
          <a:noFill/>
          <a:ln>
            <a:noFill/>
          </a:ln>
        </p:spPr>
      </p:pic>
    </p:spTree>
    <p:extLst>
      <p:ext uri="{BB962C8B-B14F-4D97-AF65-F5344CB8AC3E}">
        <p14:creationId xmlns="" xmlns:p14="http://schemas.microsoft.com/office/powerpoint/2010/main" val="643524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9169" y="156889"/>
            <a:ext cx="3054041" cy="461665"/>
          </a:xfrm>
          <a:prstGeom prst="rect">
            <a:avLst/>
          </a:prstGeom>
        </p:spPr>
        <p:txBody>
          <a:bodyPr wrap="none">
            <a:spAutoFit/>
          </a:bodyPr>
          <a:lstStyle/>
          <a:p>
            <a:r>
              <a:rPr lang="en-ZA" sz="2400" b="1" dirty="0">
                <a:latin typeface="Arial-BoldMT"/>
              </a:rPr>
              <a:t>How to wash hands</a:t>
            </a:r>
            <a:endParaRPr lang="en-ZA" sz="2400" dirty="0"/>
          </a:p>
        </p:txBody>
      </p:sp>
      <p:pic>
        <p:nvPicPr>
          <p:cNvPr id="3" name="Picture 2"/>
          <p:cNvPicPr>
            <a:picLocks noChangeAspect="1"/>
          </p:cNvPicPr>
          <p:nvPr/>
        </p:nvPicPr>
        <p:blipFill>
          <a:blip r:embed="rId3"/>
          <a:stretch>
            <a:fillRect/>
          </a:stretch>
        </p:blipFill>
        <p:spPr>
          <a:xfrm>
            <a:off x="1620929" y="1098630"/>
            <a:ext cx="3155466" cy="3774584"/>
          </a:xfrm>
          <a:prstGeom prst="rect">
            <a:avLst/>
          </a:prstGeom>
        </p:spPr>
      </p:pic>
      <p:pic>
        <p:nvPicPr>
          <p:cNvPr id="4" name="Picture 3"/>
          <p:cNvPicPr>
            <a:picLocks noChangeAspect="1"/>
          </p:cNvPicPr>
          <p:nvPr/>
        </p:nvPicPr>
        <p:blipFill>
          <a:blip r:embed="rId4"/>
          <a:stretch>
            <a:fillRect/>
          </a:stretch>
        </p:blipFill>
        <p:spPr>
          <a:xfrm>
            <a:off x="5356189" y="1098629"/>
            <a:ext cx="3572658" cy="3774585"/>
          </a:xfrm>
          <a:prstGeom prst="rect">
            <a:avLst/>
          </a:prstGeom>
        </p:spPr>
      </p:pic>
      <p:sp>
        <p:nvSpPr>
          <p:cNvPr id="5" name="Slide Number Placeholder 4"/>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 xmlns:p14="http://schemas.microsoft.com/office/powerpoint/2010/main" val="145839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7995" y="435280"/>
            <a:ext cx="6096000" cy="1015663"/>
          </a:xfrm>
          <a:prstGeom prst="rect">
            <a:avLst/>
          </a:prstGeom>
        </p:spPr>
        <p:txBody>
          <a:bodyPr>
            <a:spAutoFit/>
          </a:bodyPr>
          <a:lstStyle/>
          <a:p>
            <a:r>
              <a:rPr lang="en-ZA" sz="1200" b="1" dirty="0">
                <a:latin typeface="Arial" panose="020B0604020202020204" pitchFamily="34" charset="0"/>
                <a:cs typeface="Arial" panose="020B0604020202020204" pitchFamily="34" charset="0"/>
              </a:rPr>
              <a:t>How to sanitise hands</a:t>
            </a:r>
          </a:p>
          <a:p>
            <a:r>
              <a:rPr lang="en-ZA" sz="1200" dirty="0">
                <a:latin typeface="Arial" panose="020B0604020202020204" pitchFamily="34" charset="0"/>
                <a:cs typeface="Arial" panose="020B0604020202020204" pitchFamily="34" charset="0"/>
              </a:rPr>
              <a:t>1. Apply the hand sanitiser to the palm of one hand (size </a:t>
            </a:r>
            <a:r>
              <a:rPr lang="en-ZA" sz="1200" dirty="0" smtClean="0">
                <a:latin typeface="Arial" panose="020B0604020202020204" pitchFamily="34" charset="0"/>
                <a:cs typeface="Arial" panose="020B0604020202020204" pitchFamily="34" charset="0"/>
              </a:rPr>
              <a:t>      of </a:t>
            </a:r>
            <a:r>
              <a:rPr lang="en-ZA" sz="1200" dirty="0">
                <a:latin typeface="Arial" panose="020B0604020202020204" pitchFamily="34" charset="0"/>
                <a:cs typeface="Arial" panose="020B0604020202020204" pitchFamily="34" charset="0"/>
              </a:rPr>
              <a:t>a R1/or </a:t>
            </a:r>
            <a:r>
              <a:rPr lang="en-ZA" sz="1200" dirty="0" smtClean="0">
                <a:latin typeface="Arial" panose="020B0604020202020204" pitchFamily="34" charset="0"/>
                <a:cs typeface="Arial" panose="020B0604020202020204" pitchFamily="34" charset="0"/>
              </a:rPr>
              <a:t>R2 coin</a:t>
            </a:r>
            <a:r>
              <a:rPr lang="en-ZA" sz="1200" dirty="0">
                <a:latin typeface="Arial" panose="020B0604020202020204" pitchFamily="34" charset="0"/>
                <a:cs typeface="Arial" panose="020B0604020202020204" pitchFamily="34" charset="0"/>
              </a:rPr>
              <a:t>)</a:t>
            </a:r>
          </a:p>
          <a:p>
            <a:r>
              <a:rPr lang="en-ZA" sz="1200" dirty="0">
                <a:latin typeface="Arial" panose="020B0604020202020204" pitchFamily="34" charset="0"/>
                <a:cs typeface="Arial" panose="020B0604020202020204" pitchFamily="34" charset="0"/>
              </a:rPr>
              <a:t>2. Rub your hands together</a:t>
            </a:r>
          </a:p>
          <a:p>
            <a:r>
              <a:rPr lang="en-ZA" sz="1200" dirty="0">
                <a:latin typeface="Arial" panose="020B0604020202020204" pitchFamily="34" charset="0"/>
                <a:cs typeface="Arial" panose="020B0604020202020204" pitchFamily="34" charset="0"/>
              </a:rPr>
              <a:t>3. Rub the gel over all the surfaces of your hands and in between fingers</a:t>
            </a:r>
          </a:p>
          <a:p>
            <a:r>
              <a:rPr lang="en-ZA" sz="1200" dirty="0">
                <a:latin typeface="Arial" panose="020B0604020202020204" pitchFamily="34" charset="0"/>
                <a:cs typeface="Arial" panose="020B0604020202020204" pitchFamily="34" charset="0"/>
              </a:rPr>
              <a:t>for at least 20 seconds until your hands are dry</a:t>
            </a:r>
          </a:p>
        </p:txBody>
      </p:sp>
      <p:pic>
        <p:nvPicPr>
          <p:cNvPr id="3" name="Picture 2"/>
          <p:cNvPicPr>
            <a:picLocks noChangeAspect="1"/>
          </p:cNvPicPr>
          <p:nvPr/>
        </p:nvPicPr>
        <p:blipFill>
          <a:blip r:embed="rId3"/>
          <a:stretch>
            <a:fillRect/>
          </a:stretch>
        </p:blipFill>
        <p:spPr>
          <a:xfrm>
            <a:off x="2445571" y="1450943"/>
            <a:ext cx="5712001" cy="1927800"/>
          </a:xfrm>
          <a:prstGeom prst="rect">
            <a:avLst/>
          </a:prstGeom>
        </p:spPr>
      </p:pic>
      <p:sp>
        <p:nvSpPr>
          <p:cNvPr id="4" name="Rectangle 3"/>
          <p:cNvSpPr/>
          <p:nvPr/>
        </p:nvSpPr>
        <p:spPr>
          <a:xfrm>
            <a:off x="2483378" y="3378743"/>
            <a:ext cx="6096000" cy="2123658"/>
          </a:xfrm>
          <a:prstGeom prst="rect">
            <a:avLst/>
          </a:prstGeom>
        </p:spPr>
        <p:txBody>
          <a:bodyPr>
            <a:spAutoFit/>
          </a:bodyPr>
          <a:lstStyle/>
          <a:p>
            <a:r>
              <a:rPr lang="en-ZA" sz="1200" b="1" i="1" dirty="0">
                <a:solidFill>
                  <a:srgbClr val="EE7D31"/>
                </a:solidFill>
                <a:latin typeface="Arial" panose="020B0604020202020204" pitchFamily="34" charset="0"/>
                <a:cs typeface="Arial" panose="020B0604020202020204" pitchFamily="34" charset="0"/>
              </a:rPr>
              <a:t>A Note on alcohol-based hand sanitisers</a:t>
            </a:r>
          </a:p>
          <a:p>
            <a:pPr marL="171450" indent="-171450">
              <a:buFont typeface="Arial" panose="020B0604020202020204" pitchFamily="34" charset="0"/>
              <a:buChar char="•"/>
            </a:pPr>
            <a:r>
              <a:rPr lang="en-ZA" sz="1200" dirty="0" smtClean="0">
                <a:solidFill>
                  <a:srgbClr val="EE7D31"/>
                </a:solidFill>
                <a:latin typeface="Arial" panose="020B0604020202020204" pitchFamily="34" charset="0"/>
                <a:cs typeface="Arial" panose="020B0604020202020204" pitchFamily="34" charset="0"/>
              </a:rPr>
              <a:t> </a:t>
            </a:r>
            <a:r>
              <a:rPr lang="en-ZA" sz="1200" i="1" dirty="0">
                <a:solidFill>
                  <a:srgbClr val="EE7D31"/>
                </a:solidFill>
                <a:latin typeface="Arial" panose="020B0604020202020204" pitchFamily="34" charset="0"/>
                <a:cs typeface="Arial" panose="020B0604020202020204" pitchFamily="34" charset="0"/>
              </a:rPr>
              <a:t>If you are not near a handwashing station and soap, use a hand sanitiser to</a:t>
            </a:r>
          </a:p>
          <a:p>
            <a:r>
              <a:rPr lang="en-ZA" sz="1200" i="1" dirty="0" smtClean="0">
                <a:solidFill>
                  <a:srgbClr val="EE7D31"/>
                </a:solidFill>
                <a:latin typeface="Arial" panose="020B0604020202020204" pitchFamily="34" charset="0"/>
                <a:cs typeface="Arial" panose="020B0604020202020204" pitchFamily="34" charset="0"/>
              </a:rPr>
              <a:t>     clean </a:t>
            </a:r>
            <a:r>
              <a:rPr lang="en-ZA" sz="1200" i="1" dirty="0">
                <a:solidFill>
                  <a:srgbClr val="EE7D31"/>
                </a:solidFill>
                <a:latin typeface="Arial" panose="020B0604020202020204" pitchFamily="34" charset="0"/>
                <a:cs typeface="Arial" panose="020B0604020202020204" pitchFamily="34" charset="0"/>
              </a:rPr>
              <a:t>your hands.</a:t>
            </a:r>
          </a:p>
          <a:p>
            <a:pPr marL="171450" indent="-171450">
              <a:buFont typeface="Arial" panose="020B0604020202020204" pitchFamily="34" charset="0"/>
              <a:buChar char="•"/>
            </a:pPr>
            <a:r>
              <a:rPr lang="en-ZA" sz="1200" i="1" dirty="0" smtClean="0">
                <a:solidFill>
                  <a:srgbClr val="EE7D31"/>
                </a:solidFill>
                <a:latin typeface="Arial" panose="020B0604020202020204" pitchFamily="34" charset="0"/>
                <a:cs typeface="Arial" panose="020B0604020202020204" pitchFamily="34" charset="0"/>
              </a:rPr>
              <a:t>Do </a:t>
            </a:r>
            <a:r>
              <a:rPr lang="en-ZA" sz="1200" i="1" dirty="0">
                <a:solidFill>
                  <a:srgbClr val="EE7D31"/>
                </a:solidFill>
                <a:latin typeface="Arial" panose="020B0604020202020204" pitchFamily="34" charset="0"/>
                <a:cs typeface="Arial" panose="020B0604020202020204" pitchFamily="34" charset="0"/>
              </a:rPr>
              <a:t>not use a sanitiser after using the toilet and if your hands are visibly soiled -</a:t>
            </a:r>
          </a:p>
          <a:p>
            <a:r>
              <a:rPr lang="en-ZA" sz="1200" i="1" dirty="0" smtClean="0">
                <a:solidFill>
                  <a:srgbClr val="EE7D31"/>
                </a:solidFill>
                <a:latin typeface="Arial" panose="020B0604020202020204" pitchFamily="34" charset="0"/>
                <a:cs typeface="Arial" panose="020B0604020202020204" pitchFamily="34" charset="0"/>
              </a:rPr>
              <a:t>    wash </a:t>
            </a:r>
            <a:r>
              <a:rPr lang="en-ZA" sz="1200" i="1" dirty="0">
                <a:solidFill>
                  <a:srgbClr val="EE7D31"/>
                </a:solidFill>
                <a:latin typeface="Arial" panose="020B0604020202020204" pitchFamily="34" charset="0"/>
                <a:cs typeface="Arial" panose="020B0604020202020204" pitchFamily="34" charset="0"/>
              </a:rPr>
              <a:t>hands with soap and water.</a:t>
            </a:r>
          </a:p>
          <a:p>
            <a:pPr marL="171450" indent="-171450">
              <a:buFont typeface="Arial" panose="020B0604020202020204" pitchFamily="34" charset="0"/>
              <a:buChar char="•"/>
            </a:pPr>
            <a:r>
              <a:rPr lang="en-ZA" sz="1200" i="1" dirty="0" smtClean="0">
                <a:solidFill>
                  <a:srgbClr val="EE7D31"/>
                </a:solidFill>
                <a:latin typeface="Arial" panose="020B0604020202020204" pitchFamily="34" charset="0"/>
                <a:cs typeface="Arial" panose="020B0604020202020204" pitchFamily="34" charset="0"/>
              </a:rPr>
              <a:t>Sanitisers </a:t>
            </a:r>
            <a:r>
              <a:rPr lang="en-ZA" sz="1200" i="1" dirty="0">
                <a:solidFill>
                  <a:srgbClr val="EE7D31"/>
                </a:solidFill>
                <a:latin typeface="Arial" panose="020B0604020202020204" pitchFamily="34" charset="0"/>
                <a:cs typeface="Arial" panose="020B0604020202020204" pitchFamily="34" charset="0"/>
              </a:rPr>
              <a:t>should have alcohol content of at least 60% for maximum protection.</a:t>
            </a:r>
          </a:p>
          <a:p>
            <a:r>
              <a:rPr lang="en-ZA" sz="1200" i="1" dirty="0" smtClean="0">
                <a:solidFill>
                  <a:srgbClr val="EE7D31"/>
                </a:solidFill>
                <a:latin typeface="Arial" panose="020B0604020202020204" pitchFamily="34" charset="0"/>
                <a:cs typeface="Arial" panose="020B0604020202020204" pitchFamily="34" charset="0"/>
              </a:rPr>
              <a:t>    No </a:t>
            </a:r>
            <a:r>
              <a:rPr lang="en-ZA" sz="1200" i="1" dirty="0">
                <a:solidFill>
                  <a:srgbClr val="EE7D31"/>
                </a:solidFill>
                <a:latin typeface="Arial" panose="020B0604020202020204" pitchFamily="34" charset="0"/>
                <a:cs typeface="Arial" panose="020B0604020202020204" pitchFamily="34" charset="0"/>
              </a:rPr>
              <a:t>more than 60% is required.</a:t>
            </a:r>
          </a:p>
          <a:p>
            <a:pPr marL="171450" indent="-171450">
              <a:buFont typeface="Arial" panose="020B0604020202020204" pitchFamily="34" charset="0"/>
              <a:buChar char="•"/>
            </a:pPr>
            <a:r>
              <a:rPr lang="en-ZA" sz="1200" i="1" dirty="0" smtClean="0">
                <a:solidFill>
                  <a:srgbClr val="EE7D31"/>
                </a:solidFill>
                <a:latin typeface="Arial" panose="020B0604020202020204" pitchFamily="34" charset="0"/>
                <a:cs typeface="Arial" panose="020B0604020202020204" pitchFamily="34" charset="0"/>
              </a:rPr>
              <a:t>Use </a:t>
            </a:r>
            <a:r>
              <a:rPr lang="en-ZA" sz="1200" i="1" dirty="0">
                <a:solidFill>
                  <a:srgbClr val="EE7D31"/>
                </a:solidFill>
                <a:latin typeface="Arial" panose="020B0604020202020204" pitchFamily="34" charset="0"/>
                <a:cs typeface="Arial" panose="020B0604020202020204" pitchFamily="34" charset="0"/>
              </a:rPr>
              <a:t>a hand sanitiser only on dry hands.</a:t>
            </a:r>
          </a:p>
          <a:p>
            <a:pPr marL="171450" indent="-171450">
              <a:buFont typeface="Arial" panose="020B0604020202020204" pitchFamily="34" charset="0"/>
              <a:buChar char="•"/>
            </a:pPr>
            <a:r>
              <a:rPr lang="en-ZA" sz="1200" dirty="0" smtClean="0">
                <a:solidFill>
                  <a:srgbClr val="EE7D31"/>
                </a:solidFill>
                <a:latin typeface="Arial" panose="020B0604020202020204" pitchFamily="34" charset="0"/>
                <a:cs typeface="Arial" panose="020B0604020202020204" pitchFamily="34" charset="0"/>
              </a:rPr>
              <a:t> </a:t>
            </a:r>
            <a:r>
              <a:rPr lang="en-ZA" sz="1200" i="1" dirty="0">
                <a:solidFill>
                  <a:srgbClr val="EE7D31"/>
                </a:solidFill>
                <a:latin typeface="Arial" panose="020B0604020202020204" pitchFamily="34" charset="0"/>
                <a:cs typeface="Arial" panose="020B0604020202020204" pitchFamily="34" charset="0"/>
              </a:rPr>
              <a:t>If using gloves, sanitise hands before and after use (of the gloves).</a:t>
            </a:r>
          </a:p>
          <a:p>
            <a:pPr marL="171450" indent="-171450">
              <a:buFont typeface="Arial" panose="020B0604020202020204" pitchFamily="34" charset="0"/>
              <a:buChar char="•"/>
            </a:pPr>
            <a:r>
              <a:rPr lang="en-ZA" sz="1200" dirty="0" smtClean="0">
                <a:solidFill>
                  <a:srgbClr val="EE7D31"/>
                </a:solidFill>
                <a:latin typeface="Arial" panose="020B0604020202020204" pitchFamily="34" charset="0"/>
                <a:cs typeface="Arial" panose="020B0604020202020204" pitchFamily="34" charset="0"/>
              </a:rPr>
              <a:t> </a:t>
            </a:r>
            <a:r>
              <a:rPr lang="en-ZA" sz="1200" i="1" dirty="0">
                <a:solidFill>
                  <a:srgbClr val="EE7D31"/>
                </a:solidFill>
                <a:latin typeface="Arial" panose="020B0604020202020204" pitchFamily="34" charset="0"/>
                <a:cs typeface="Arial" panose="020B0604020202020204" pitchFamily="34" charset="0"/>
              </a:rPr>
              <a:t>Do not use a sanitiser on gloves.</a:t>
            </a:r>
          </a:p>
          <a:p>
            <a:pPr marL="171450" indent="-171450">
              <a:buFont typeface="Arial" panose="020B0604020202020204" pitchFamily="34" charset="0"/>
              <a:buChar char="•"/>
            </a:pPr>
            <a:r>
              <a:rPr lang="en-ZA" sz="1200" dirty="0" smtClean="0">
                <a:solidFill>
                  <a:srgbClr val="EE7D31"/>
                </a:solidFill>
                <a:latin typeface="Arial" panose="020B0604020202020204" pitchFamily="34" charset="0"/>
                <a:cs typeface="Arial" panose="020B0604020202020204" pitchFamily="34" charset="0"/>
              </a:rPr>
              <a:t> </a:t>
            </a:r>
            <a:r>
              <a:rPr lang="en-ZA" sz="1200" i="1" dirty="0">
                <a:solidFill>
                  <a:srgbClr val="EE7D31"/>
                </a:solidFill>
                <a:latin typeface="Arial" panose="020B0604020202020204" pitchFamily="34" charset="0"/>
                <a:cs typeface="Arial" panose="020B0604020202020204" pitchFamily="34" charset="0"/>
              </a:rPr>
              <a:t>Do not sanitise and use water at the same time – it is harsh for your skin.</a:t>
            </a:r>
            <a:endParaRPr lang="en-ZA" sz="1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 xmlns:p14="http://schemas.microsoft.com/office/powerpoint/2010/main" val="2611911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1483" y="178573"/>
            <a:ext cx="6096000" cy="5262979"/>
          </a:xfrm>
          <a:prstGeom prst="rect">
            <a:avLst/>
          </a:prstGeom>
        </p:spPr>
        <p:txBody>
          <a:bodyPr>
            <a:spAutoFit/>
          </a:bodyPr>
          <a:lstStyle/>
          <a:p>
            <a:r>
              <a:rPr lang="en-ZA" sz="1400" b="1" dirty="0" smtClean="0">
                <a:latin typeface="Arial" panose="020B0604020202020204" pitchFamily="34" charset="0"/>
                <a:cs typeface="Arial" panose="020B0604020202020204" pitchFamily="34" charset="0"/>
              </a:rPr>
              <a:t>USE </a:t>
            </a:r>
            <a:r>
              <a:rPr lang="en-ZA" sz="1400" b="1" dirty="0">
                <a:latin typeface="Arial" panose="020B0604020202020204" pitchFamily="34" charset="0"/>
                <a:cs typeface="Arial" panose="020B0604020202020204" pitchFamily="34" charset="0"/>
              </a:rPr>
              <a:t>OF INFORMATION, EDUCATION AND COMMUNICATION</a:t>
            </a:r>
          </a:p>
          <a:p>
            <a:r>
              <a:rPr lang="en-ZA" sz="1400" b="1" dirty="0">
                <a:latin typeface="Arial" panose="020B0604020202020204" pitchFamily="34" charset="0"/>
                <a:cs typeface="Arial" panose="020B0604020202020204" pitchFamily="34" charset="0"/>
              </a:rPr>
              <a:t>MATERIAL</a:t>
            </a:r>
          </a:p>
          <a:p>
            <a:r>
              <a:rPr lang="en-ZA" sz="1400" dirty="0">
                <a:latin typeface="Arial" panose="020B0604020202020204" pitchFamily="34" charset="0"/>
                <a:cs typeface="Arial" panose="020B0604020202020204" pitchFamily="34" charset="0"/>
              </a:rPr>
              <a:t>Advocacy material on handwashing must be available and displayed</a:t>
            </a:r>
          </a:p>
          <a:p>
            <a:r>
              <a:rPr lang="en-ZA" sz="1400" dirty="0">
                <a:latin typeface="Arial" panose="020B0604020202020204" pitchFamily="34" charset="0"/>
                <a:cs typeface="Arial" panose="020B0604020202020204" pitchFamily="34" charset="0"/>
              </a:rPr>
              <a:t>prominently in each classroom, hall, toilet facility and office building.</a:t>
            </a:r>
          </a:p>
          <a:p>
            <a:r>
              <a:rPr lang="en-ZA" sz="1400" dirty="0">
                <a:latin typeface="Arial" panose="020B0604020202020204" pitchFamily="34" charset="0"/>
                <a:cs typeface="Arial" panose="020B0604020202020204" pitchFamily="34" charset="0"/>
              </a:rPr>
              <a:t>Important information messages for schools should include the following:</a:t>
            </a:r>
          </a:p>
          <a:p>
            <a:r>
              <a:rPr lang="en-ZA" sz="1400" dirty="0">
                <a:latin typeface="Arial" panose="020B0604020202020204" pitchFamily="34" charset="0"/>
                <a:cs typeface="Arial" panose="020B0604020202020204" pitchFamily="34" charset="0"/>
              </a:rPr>
              <a:t>o Wash hands and sanitize hands frequently.</a:t>
            </a:r>
          </a:p>
          <a:p>
            <a:r>
              <a:rPr lang="en-ZA" sz="1400" dirty="0">
                <a:latin typeface="Arial" panose="020B0604020202020204" pitchFamily="34" charset="0"/>
                <a:cs typeface="Arial" panose="020B0604020202020204" pitchFamily="34" charset="0"/>
              </a:rPr>
              <a:t>o Avoid touching eyes, nose and mouth.</a:t>
            </a:r>
          </a:p>
          <a:p>
            <a:r>
              <a:rPr lang="en-ZA" sz="1400" dirty="0">
                <a:latin typeface="Arial" panose="020B0604020202020204" pitchFamily="34" charset="0"/>
                <a:cs typeface="Arial" panose="020B0604020202020204" pitchFamily="34" charset="0"/>
              </a:rPr>
              <a:t>o Cover the mouth and nose with your bent elbow or tissue when coughing</a:t>
            </a:r>
          </a:p>
          <a:p>
            <a:r>
              <a:rPr lang="en-ZA" sz="1400" dirty="0">
                <a:latin typeface="Arial" panose="020B0604020202020204" pitchFamily="34" charset="0"/>
                <a:cs typeface="Arial" panose="020B0604020202020204" pitchFamily="34" charset="0"/>
              </a:rPr>
              <a:t>or sneezing, then dispose of the used tissue safely in a bin with a lid.</a:t>
            </a:r>
          </a:p>
          <a:p>
            <a:r>
              <a:rPr lang="en-ZA" sz="1400" dirty="0">
                <a:latin typeface="Arial" panose="020B0604020202020204" pitchFamily="34" charset="0"/>
                <a:cs typeface="Arial" panose="020B0604020202020204" pitchFamily="34" charset="0"/>
              </a:rPr>
              <a:t>o Maintain at least a one and a half meter distance between yourself and</a:t>
            </a:r>
          </a:p>
          <a:p>
            <a:r>
              <a:rPr lang="en-ZA" sz="1400" dirty="0">
                <a:latin typeface="Arial" panose="020B0604020202020204" pitchFamily="34" charset="0"/>
                <a:cs typeface="Arial" panose="020B0604020202020204" pitchFamily="34" charset="0"/>
              </a:rPr>
              <a:t>others.</a:t>
            </a:r>
          </a:p>
          <a:p>
            <a:r>
              <a:rPr lang="en-ZA" sz="1400" dirty="0">
                <a:latin typeface="Arial" panose="020B0604020202020204" pitchFamily="34" charset="0"/>
                <a:cs typeface="Arial" panose="020B0604020202020204" pitchFamily="34" charset="0"/>
              </a:rPr>
              <a:t>o Use a cloth mask or visor at all times while at school, on the way home</a:t>
            </a:r>
          </a:p>
          <a:p>
            <a:r>
              <a:rPr lang="en-ZA" sz="1400" dirty="0">
                <a:latin typeface="Arial" panose="020B0604020202020204" pitchFamily="34" charset="0"/>
                <a:cs typeface="Arial" panose="020B0604020202020204" pitchFamily="34" charset="0"/>
              </a:rPr>
              <a:t>and in public.</a:t>
            </a:r>
          </a:p>
          <a:p>
            <a:r>
              <a:rPr lang="en-ZA" sz="1400" dirty="0">
                <a:latin typeface="Arial" panose="020B0604020202020204" pitchFamily="34" charset="0"/>
                <a:cs typeface="Arial" panose="020B0604020202020204" pitchFamily="34" charset="0"/>
              </a:rPr>
              <a:t>o Change masks daily and wash them.</a:t>
            </a:r>
          </a:p>
          <a:p>
            <a:r>
              <a:rPr lang="en-ZA" sz="1400" dirty="0">
                <a:latin typeface="Arial" panose="020B0604020202020204" pitchFamily="34" charset="0"/>
                <a:cs typeface="Arial" panose="020B0604020202020204" pitchFamily="34" charset="0"/>
              </a:rPr>
              <a:t>o Do not share pencils, pens, toys and other learning objects.</a:t>
            </a:r>
          </a:p>
          <a:p>
            <a:r>
              <a:rPr lang="en-ZA" sz="1400" dirty="0">
                <a:latin typeface="Arial" panose="020B0604020202020204" pitchFamily="34" charset="0"/>
                <a:cs typeface="Arial" panose="020B0604020202020204" pitchFamily="34" charset="0"/>
              </a:rPr>
              <a:t>o No hugging, touching, kissing or shaking hand. Rather elbow greet or foot</a:t>
            </a:r>
          </a:p>
          <a:p>
            <a:r>
              <a:rPr lang="en-ZA" sz="1400" dirty="0">
                <a:latin typeface="Arial" panose="020B0604020202020204" pitchFamily="34" charset="0"/>
                <a:cs typeface="Arial" panose="020B0604020202020204" pitchFamily="34" charset="0"/>
              </a:rPr>
              <a:t>tap.</a:t>
            </a:r>
          </a:p>
          <a:p>
            <a:r>
              <a:rPr lang="en-ZA" sz="1400" dirty="0">
                <a:latin typeface="Arial" panose="020B0604020202020204" pitchFamily="34" charset="0"/>
                <a:cs typeface="Arial" panose="020B0604020202020204" pitchFamily="34" charset="0"/>
              </a:rPr>
              <a:t>o Do not share food and school lunch amongst friends.</a:t>
            </a:r>
          </a:p>
          <a:p>
            <a:r>
              <a:rPr lang="en-ZA" sz="1400" dirty="0">
                <a:latin typeface="Arial" panose="020B0604020202020204" pitchFamily="34" charset="0"/>
                <a:cs typeface="Arial" panose="020B0604020202020204" pitchFamily="34" charset="0"/>
              </a:rPr>
              <a:t>o Do not share eating utensils amongst learners.</a:t>
            </a:r>
          </a:p>
          <a:p>
            <a:r>
              <a:rPr lang="en-ZA" sz="1400" dirty="0">
                <a:latin typeface="Arial" panose="020B0604020202020204" pitchFamily="34" charset="0"/>
                <a:cs typeface="Arial" panose="020B0604020202020204" pitchFamily="34" charset="0"/>
              </a:rPr>
              <a:t>o Change clothes daily and wash them.</a:t>
            </a:r>
          </a:p>
          <a:p>
            <a:r>
              <a:rPr lang="en-ZA" sz="1400" dirty="0">
                <a:latin typeface="Arial" panose="020B0604020202020204" pitchFamily="34" charset="0"/>
                <a:cs typeface="Arial" panose="020B0604020202020204" pitchFamily="34" charset="0"/>
              </a:rPr>
              <a:t>o Wash daily- take a shower, bath or bathe every day.</a:t>
            </a:r>
          </a:p>
          <a:p>
            <a:r>
              <a:rPr lang="en-ZA" sz="1400" dirty="0">
                <a:latin typeface="Arial" panose="020B0604020202020204" pitchFamily="34" charset="0"/>
                <a:cs typeface="Arial" panose="020B0604020202020204" pitchFamily="34" charset="0"/>
              </a:rPr>
              <a:t>o Do not share tooth brushes or face cloths with anyone</a:t>
            </a:r>
          </a:p>
          <a:p>
            <a:r>
              <a:rPr lang="en-ZA" sz="1400" dirty="0">
                <a:latin typeface="Arial" panose="020B0604020202020204" pitchFamily="34" charset="0"/>
                <a:cs typeface="Arial" panose="020B0604020202020204" pitchFamily="34" charset="0"/>
              </a:rPr>
              <a:t>o Do not share utensils of sick people with others.</a:t>
            </a:r>
          </a:p>
        </p:txBody>
      </p:sp>
      <p:sp>
        <p:nvSpPr>
          <p:cNvPr id="3" name="Slide Number Placeholder 2"/>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 xmlns:p14="http://schemas.microsoft.com/office/powerpoint/2010/main" val="381646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606055" y="452444"/>
            <a:ext cx="10781413" cy="4913012"/>
          </a:xfrm>
          <a:prstGeom prst="rect">
            <a:avLst/>
          </a:prstGeom>
        </p:spPr>
        <p:txBody>
          <a:bodyPr wrap="square">
            <a:spAutoFit/>
          </a:bodyPr>
          <a:lstStyle/>
          <a:p>
            <a:pPr>
              <a:lnSpc>
                <a:spcPct val="107000"/>
              </a:lnSpc>
              <a:spcAft>
                <a:spcPts val="800"/>
              </a:spcAft>
            </a:pPr>
            <a:r>
              <a:rPr lang="en-US" sz="1050" dirty="0">
                <a:latin typeface="Arial" panose="020B0604020202020204" pitchFamily="34" charset="0"/>
                <a:ea typeface="Calibri" panose="020F0502020204030204" pitchFamily="34" charset="0"/>
                <a:cs typeface="Arial" panose="020B0604020202020204" pitchFamily="34" charset="0"/>
              </a:rPr>
              <a:t> </a:t>
            </a:r>
            <a:endParaRPr lang="en-ZA" sz="1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Access and exit will be controlled via the service road gate only.</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The green markers are to be used to control social distancing of 1.5m, while queuing to be screened prior to entry.</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No person without a mask will be granted access onto the property.</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All persons will be expected to complete and sign a detailed register upon entrance, for tracing purposes. The gate will only be opened between 6:30 and 7:00 to allow for the safety personnel to be positioned for screening and register purposes. No entrance will be allowed if the safety personnel are not present. Please be aware that the screening and registration process takes time. School starts at 7:40.</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Learners are to proceed directly to either the assembly quad and/or the outside tables, where they are expected to maintain social distancing by using the green markers as guides until the commencement of the first period. All movement deemed necessary, such as going to the bathroom, must be guided by the use of the designated green markers.</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Visitors will ideally need to make appointments telephonically or via email in order to gain </a:t>
            </a:r>
            <a:r>
              <a:rPr lang="en-US" sz="1200" dirty="0" smtClean="0">
                <a:latin typeface="Arial" panose="020B0604020202020204" pitchFamily="34" charset="0"/>
                <a:ea typeface="Calibri" panose="020F0502020204030204" pitchFamily="34" charset="0"/>
                <a:cs typeface="Arial" panose="020B0604020202020204" pitchFamily="34" charset="0"/>
              </a:rPr>
              <a:t>access.</a:t>
            </a:r>
            <a:r>
              <a:rPr lang="en-ZA" sz="1200" dirty="0">
                <a:latin typeface="Arial" panose="020B0604020202020204" pitchFamily="34" charset="0"/>
                <a:ea typeface="Calibri" panose="020F0502020204030204" pitchFamily="34" charset="0"/>
                <a:cs typeface="Arial" panose="020B0604020202020204" pitchFamily="34" charset="0"/>
              </a:rPr>
              <a:t> </a:t>
            </a:r>
            <a:r>
              <a:rPr lang="en-ZA" sz="1200" dirty="0" smtClean="0">
                <a:latin typeface="Arial" panose="020B0604020202020204" pitchFamily="34" charset="0"/>
                <a:ea typeface="Calibri" panose="020F0502020204030204" pitchFamily="34" charset="0"/>
                <a:cs typeface="Arial" panose="020B0604020202020204" pitchFamily="34" charset="0"/>
              </a:rPr>
              <a:t>  </a:t>
            </a:r>
            <a:r>
              <a:rPr lang="en-US" sz="1200" dirty="0" smtClean="0">
                <a:latin typeface="Arial" panose="020B0604020202020204" pitchFamily="34" charset="0"/>
                <a:ea typeface="Calibri" panose="020F0502020204030204" pitchFamily="34" charset="0"/>
                <a:cs typeface="Arial" panose="020B0604020202020204" pitchFamily="34" charset="0"/>
              </a:rPr>
              <a:t>011 </a:t>
            </a:r>
            <a:r>
              <a:rPr lang="en-US" sz="1200" dirty="0">
                <a:latin typeface="Arial" panose="020B0604020202020204" pitchFamily="34" charset="0"/>
                <a:ea typeface="Calibri" panose="020F0502020204030204" pitchFamily="34" charset="0"/>
                <a:cs typeface="Arial" panose="020B0604020202020204" pitchFamily="34" charset="0"/>
              </a:rPr>
              <a:t>827 8860 / </a:t>
            </a:r>
            <a:r>
              <a:rPr lang="en-US"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info@germistonghs.co.za</a:t>
            </a:r>
            <a:endParaRPr lang="en-ZA" sz="1200" dirty="0">
              <a:latin typeface="Arial" panose="020B0604020202020204" pitchFamily="34" charset="0"/>
              <a:ea typeface="Calibri" panose="020F0502020204030204" pitchFamily="34" charset="0"/>
              <a:cs typeface="Arial" panose="020B0604020202020204" pitchFamily="34" charset="0"/>
            </a:endParaRPr>
          </a:p>
          <a:p>
            <a:pPr marL="228600" lvl="0" indent="-228600">
              <a:lnSpc>
                <a:spcPct val="107000"/>
              </a:lnSpc>
              <a:spcAft>
                <a:spcPts val="0"/>
              </a:spcAft>
              <a:buFont typeface="+mj-lt"/>
              <a:buAutoNum type="arabicPeriod"/>
            </a:pPr>
            <a:r>
              <a:rPr lang="en-US" sz="1200" dirty="0" smtClean="0">
                <a:latin typeface="Arial" panose="020B0604020202020204" pitchFamily="34" charset="0"/>
                <a:ea typeface="Calibri" panose="020F0502020204030204" pitchFamily="34" charset="0"/>
                <a:cs typeface="Arial" panose="020B0604020202020204" pitchFamily="34" charset="0"/>
              </a:rPr>
              <a:t>A </a:t>
            </a:r>
            <a:r>
              <a:rPr lang="en-US" sz="1200" dirty="0">
                <a:latin typeface="Arial" panose="020B0604020202020204" pitchFamily="34" charset="0"/>
                <a:ea typeface="Calibri" panose="020F0502020204030204" pitchFamily="34" charset="0"/>
                <a:cs typeface="Arial" panose="020B0604020202020204" pitchFamily="34" charset="0"/>
              </a:rPr>
              <a:t>maximum of 8 visitors will be allowed onto the property at any given time. All individuals will firstly sanitize their hands. Secondly, their temperature will be taken. If it exceeds 38 degrees they will be asked to vacate the property and seek medical attention. They will be expected to inform the school of the outcome of their medical examination. If the person is a learner his/her parents will be contacted to fetch him/her. The learner will be placed in the Quarantine Room until collected by his/her parent. Ideally, the parents should remain until their children are approved for entry into the school. The child may want to notify the parent once approved to enter. The front foyer of the main hall has been designated for this purposes. The relevant health authorities will be notified. If the person’s temperature is below 38 degrees, he/she may proceed directly to the main reception after receiving his/her token. He/she must report to the main reception and thereafter seat himself/herself under the gazebo and wait to be called, unless otherwise instructed by the administrator.</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No vehicles, except for staff, GDE officials and service providers, will be allowed onto the property.</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All learners are to be dropped off and fetched outside the school’s top gate of the service road.</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Learners must immediately vacate the premises at the end of the school day. No dawdling and loitering will be tolerated. The same gate used to enter the school will be used to exit. Social distancing must be maintained at all times.</a:t>
            </a:r>
            <a:endParaRPr lang="en-ZA" sz="1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Parents are advised to check that the means of transport used by their children is compliant with health and safety protocols</a:t>
            </a:r>
            <a:r>
              <a:rPr lang="en-US" sz="1100" dirty="0">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4001298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12</a:t>
            </a:r>
            <a:endParaRPr lang="en-US" dirty="0"/>
          </a:p>
        </p:txBody>
      </p:sp>
      <p:sp>
        <p:nvSpPr>
          <p:cNvPr id="5" name="Text Box 1"/>
          <p:cNvSpPr txBox="1">
            <a:spLocks noChangeArrowheads="1"/>
          </p:cNvSpPr>
          <p:nvPr/>
        </p:nvSpPr>
        <p:spPr bwMode="auto">
          <a:xfrm>
            <a:off x="2046173" y="552711"/>
            <a:ext cx="8481895" cy="3810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MAINTAIN RECOMMENDED SOCIAL DISTANCING AND WEAR A MASK AT ALL TIMES!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830" y="68616"/>
            <a:ext cx="1585062" cy="145897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3"/>
          <p:cNvSpPr>
            <a:spLocks noChangeArrowheads="1"/>
          </p:cNvSpPr>
          <p:nvPr/>
        </p:nvSpPr>
        <p:spPr bwMode="auto">
          <a:xfrm>
            <a:off x="3021013" y="293687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4"/>
          <p:cNvSpPr>
            <a:spLocks noChangeArrowheads="1"/>
          </p:cNvSpPr>
          <p:nvPr/>
        </p:nvSpPr>
        <p:spPr bwMode="auto">
          <a:xfrm>
            <a:off x="4334489" y="44992"/>
            <a:ext cx="2157963"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ENTERING THE SCHOOL</a:t>
            </a:r>
            <a:endParaRPr kumimoji="0" lang="en-ZA"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4869091" y="121682"/>
            <a:ext cx="108876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rPr>
              <a:t>PROCEDURES</a:t>
            </a:r>
          </a:p>
        </p:txBody>
      </p:sp>
      <p:pic>
        <p:nvPicPr>
          <p:cNvPr id="9" name="Picture 8"/>
          <p:cNvPicPr>
            <a:picLocks noChangeAspect="1"/>
          </p:cNvPicPr>
          <p:nvPr/>
        </p:nvPicPr>
        <p:blipFill>
          <a:blip r:embed="rId3"/>
          <a:stretch>
            <a:fillRect/>
          </a:stretch>
        </p:blipFill>
        <p:spPr>
          <a:xfrm>
            <a:off x="2866403" y="964347"/>
            <a:ext cx="7100047" cy="3077135"/>
          </a:xfrm>
          <a:prstGeom prst="rect">
            <a:avLst/>
          </a:prstGeom>
        </p:spPr>
      </p:pic>
      <p:pic>
        <p:nvPicPr>
          <p:cNvPr id="10" name="Picture 9"/>
          <p:cNvPicPr>
            <a:picLocks noChangeAspect="1"/>
          </p:cNvPicPr>
          <p:nvPr/>
        </p:nvPicPr>
        <p:blipFill>
          <a:blip r:embed="rId4"/>
          <a:stretch>
            <a:fillRect/>
          </a:stretch>
        </p:blipFill>
        <p:spPr>
          <a:xfrm>
            <a:off x="2866404" y="4072118"/>
            <a:ext cx="7100046" cy="1550520"/>
          </a:xfrm>
          <a:prstGeom prst="rect">
            <a:avLst/>
          </a:prstGeom>
        </p:spPr>
      </p:pic>
    </p:spTree>
    <p:extLst>
      <p:ext uri="{BB962C8B-B14F-4D97-AF65-F5344CB8AC3E}">
        <p14:creationId xmlns="" xmlns:p14="http://schemas.microsoft.com/office/powerpoint/2010/main" val="1102134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VENUE RULES</a:t>
            </a:r>
            <a:endParaRPr lang="en-ZA" dirty="0"/>
          </a:p>
        </p:txBody>
      </p:sp>
      <p:sp>
        <p:nvSpPr>
          <p:cNvPr id="3" name="Content Placeholder 2"/>
          <p:cNvSpPr>
            <a:spLocks noGrp="1"/>
          </p:cNvSpPr>
          <p:nvPr>
            <p:ph sz="quarter" idx="13"/>
          </p:nvPr>
        </p:nvSpPr>
        <p:spPr/>
        <p:txBody>
          <a:bodyPr>
            <a:noAutofit/>
          </a:bodyPr>
          <a:lstStyle/>
          <a:p>
            <a:pPr marL="457200" indent="-457200">
              <a:buFont typeface="+mj-lt"/>
              <a:buAutoNum type="arabicPeriod"/>
            </a:pPr>
            <a:r>
              <a:rPr lang="en-ZA" dirty="0" smtClean="0"/>
              <a:t>No mask, no entry.</a:t>
            </a:r>
          </a:p>
          <a:p>
            <a:pPr marL="457200" indent="-457200">
              <a:buFont typeface="+mj-lt"/>
              <a:buAutoNum type="arabicPeriod"/>
            </a:pPr>
            <a:r>
              <a:rPr lang="en-ZA" dirty="0" smtClean="0"/>
              <a:t>Sanitize as you enter the venue.</a:t>
            </a:r>
          </a:p>
          <a:p>
            <a:pPr marL="457200" indent="-457200">
              <a:buFont typeface="+mj-lt"/>
              <a:buAutoNum type="arabicPeriod"/>
            </a:pPr>
            <a:r>
              <a:rPr lang="en-ZA" dirty="0" smtClean="0"/>
              <a:t>There is absolutely no sharing of anything.</a:t>
            </a:r>
          </a:p>
          <a:p>
            <a:pPr marL="457200" indent="-457200">
              <a:buFont typeface="+mj-lt"/>
              <a:buAutoNum type="arabicPeriod"/>
            </a:pPr>
            <a:r>
              <a:rPr lang="en-ZA" dirty="0" smtClean="0"/>
              <a:t>Do not move the desks or chairs.</a:t>
            </a:r>
          </a:p>
          <a:p>
            <a:pPr marL="457200" indent="-457200">
              <a:buFont typeface="+mj-lt"/>
              <a:buAutoNum type="arabicPeriod"/>
            </a:pPr>
            <a:r>
              <a:rPr lang="en-ZA" dirty="0" smtClean="0"/>
              <a:t>Sit in your allocated seat – you may not switch seats.</a:t>
            </a:r>
          </a:p>
          <a:p>
            <a:pPr marL="457200" indent="-457200">
              <a:buFont typeface="+mj-lt"/>
              <a:buAutoNum type="arabicPeriod"/>
            </a:pPr>
            <a:r>
              <a:rPr lang="en-ZA" dirty="0" smtClean="0"/>
              <a:t>Keep your space tidy and clean.</a:t>
            </a:r>
          </a:p>
          <a:p>
            <a:pPr marL="457200" indent="-457200">
              <a:buFont typeface="+mj-lt"/>
              <a:buAutoNum type="arabicPeriod"/>
            </a:pPr>
            <a:r>
              <a:rPr lang="en-ZA" dirty="0" smtClean="0"/>
              <a:t>All other school rules apply.</a:t>
            </a:r>
          </a:p>
        </p:txBody>
      </p:sp>
      <p:sp>
        <p:nvSpPr>
          <p:cNvPr id="4" name="Slide Number Placeholder 3"/>
          <p:cNvSpPr>
            <a:spLocks noGrp="1"/>
          </p:cNvSpPr>
          <p:nvPr>
            <p:ph type="sldNum" sz="quarter" idx="12"/>
          </p:nvPr>
        </p:nvSpPr>
        <p:spPr/>
        <p:txBody>
          <a:bodyPr/>
          <a:lstStyle/>
          <a:p>
            <a:r>
              <a:rPr lang="en-US" dirty="0" smtClean="0"/>
              <a:t>13</a:t>
            </a:r>
            <a:endParaRPr lang="en-US" dirty="0"/>
          </a:p>
        </p:txBody>
      </p:sp>
      <p:pic>
        <p:nvPicPr>
          <p:cNvPr id="5" name="Picture 4" descr="H:\1MARLISE 2019\new school badge.jpg"/>
          <p:cNvPicPr/>
          <p:nvPr/>
        </p:nvPicPr>
        <p:blipFill>
          <a:blip r:embed="rId2" cstate="print">
            <a:extLst>
              <a:ext uri="{BEBA8EAE-BF5A-486C-A8C5-ECC9F3942E4B}">
                <a14:imgProps xmlns="" xmlns:a14="http://schemas.microsoft.com/office/drawing/2010/main">
                  <a14:imgLayer r:embed="rId3">
                    <a14:imgEffect>
                      <a14:sharpenSoften amount="50000"/>
                    </a14:imgEffect>
                    <a14:imgEffect>
                      <a14:colorTemperature colorTemp="11200"/>
                    </a14:imgEffect>
                    <a14:imgEffect>
                      <a14:saturation sat="99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346823" y="125483"/>
            <a:ext cx="1802915" cy="1825097"/>
          </a:xfrm>
          <a:prstGeom prst="rect">
            <a:avLst/>
          </a:prstGeom>
          <a:noFill/>
          <a:ln>
            <a:noFill/>
          </a:ln>
        </p:spPr>
      </p:pic>
    </p:spTree>
    <p:extLst>
      <p:ext uri="{BB962C8B-B14F-4D97-AF65-F5344CB8AC3E}">
        <p14:creationId xmlns="" xmlns:p14="http://schemas.microsoft.com/office/powerpoint/2010/main" val="459404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8290" y="2031670"/>
            <a:ext cx="7172282"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Learners’ Orientation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314009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0998" y="1189666"/>
            <a:ext cx="6096000" cy="3785652"/>
          </a:xfrm>
          <a:prstGeom prst="rect">
            <a:avLst/>
          </a:prstGeom>
        </p:spPr>
        <p:txBody>
          <a:bodyPr>
            <a:spAutoFit/>
          </a:bodyPr>
          <a:lstStyle/>
          <a:p>
            <a:r>
              <a:rPr lang="en-ZA" sz="2400" dirty="0">
                <a:latin typeface="Arial" panose="020B0604020202020204" pitchFamily="34" charset="0"/>
                <a:cs typeface="Arial" panose="020B0604020202020204" pitchFamily="34" charset="0"/>
              </a:rPr>
              <a:t>On 31 December 2019, the World</a:t>
            </a:r>
          </a:p>
          <a:p>
            <a:r>
              <a:rPr lang="en-ZA" sz="2400" dirty="0">
                <a:latin typeface="Arial" panose="020B0604020202020204" pitchFamily="34" charset="0"/>
                <a:cs typeface="Arial" panose="020B0604020202020204" pitchFamily="34" charset="0"/>
              </a:rPr>
              <a:t>Health Organization (WHO) China</a:t>
            </a:r>
          </a:p>
          <a:p>
            <a:r>
              <a:rPr lang="en-ZA" sz="2400" dirty="0">
                <a:latin typeface="Arial" panose="020B0604020202020204" pitchFamily="34" charset="0"/>
                <a:cs typeface="Arial" panose="020B0604020202020204" pitchFamily="34" charset="0"/>
              </a:rPr>
              <a:t>country office reported a cluster of</a:t>
            </a:r>
          </a:p>
          <a:p>
            <a:r>
              <a:rPr lang="en-ZA" sz="2400" dirty="0">
                <a:latin typeface="Arial" panose="020B0604020202020204" pitchFamily="34" charset="0"/>
                <a:cs typeface="Arial" panose="020B0604020202020204" pitchFamily="34" charset="0"/>
              </a:rPr>
              <a:t>pneumonia cases in Wuhan City,</a:t>
            </a:r>
          </a:p>
          <a:p>
            <a:r>
              <a:rPr lang="en-ZA" sz="2400" dirty="0">
                <a:latin typeface="Arial" panose="020B0604020202020204" pitchFamily="34" charset="0"/>
                <a:cs typeface="Arial" panose="020B0604020202020204" pitchFamily="34" charset="0"/>
              </a:rPr>
              <a:t>Hubei Province of China. Severe acute</a:t>
            </a:r>
          </a:p>
          <a:p>
            <a:r>
              <a:rPr lang="en-ZA" sz="2400" b="1" dirty="0">
                <a:latin typeface="Arial" panose="020B0604020202020204" pitchFamily="34" charset="0"/>
                <a:cs typeface="Arial" panose="020B0604020202020204" pitchFamily="34" charset="0"/>
              </a:rPr>
              <a:t>respiratory </a:t>
            </a:r>
            <a:r>
              <a:rPr lang="en-US" sz="2400" b="1" dirty="0">
                <a:latin typeface="Arial" panose="020B0604020202020204" pitchFamily="34" charset="0"/>
                <a:cs typeface="Arial" panose="020B0604020202020204" pitchFamily="34" charset="0"/>
              </a:rPr>
              <a:t>syndrome </a:t>
            </a:r>
            <a:r>
              <a:rPr lang="en-US" sz="2400" dirty="0">
                <a:latin typeface="Arial" panose="020B0604020202020204" pitchFamily="34" charset="0"/>
                <a:cs typeface="Arial" panose="020B0604020202020204" pitchFamily="34" charset="0"/>
              </a:rPr>
              <a:t>associated with</a:t>
            </a:r>
          </a:p>
          <a:p>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novel coronavirus </a:t>
            </a:r>
            <a:r>
              <a:rPr lang="en-US" sz="2400" dirty="0">
                <a:latin typeface="Arial" panose="020B0604020202020204" pitchFamily="34" charset="0"/>
                <a:cs typeface="Arial" panose="020B0604020202020204" pitchFamily="34" charset="0"/>
              </a:rPr>
              <a:t>were confirmed.</a:t>
            </a:r>
          </a:p>
          <a:p>
            <a:r>
              <a:rPr lang="en-US" sz="2400" dirty="0">
                <a:latin typeface="Arial" panose="020B0604020202020204" pitchFamily="34" charset="0"/>
                <a:cs typeface="Arial" panose="020B0604020202020204" pitchFamily="34" charset="0"/>
              </a:rPr>
              <a:t>The virus has been named “SARS-CoV-2” and the disease caused </a:t>
            </a:r>
            <a:r>
              <a:rPr lang="en-US" sz="2400" b="1" dirty="0">
                <a:latin typeface="Arial" panose="020B0604020202020204" pitchFamily="34" charset="0"/>
                <a:cs typeface="Arial" panose="020B0604020202020204" pitchFamily="34" charset="0"/>
              </a:rPr>
              <a:t>“coronavirus disease 2019”, or COVID-19</a:t>
            </a:r>
            <a:endParaRPr lang="en-Z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34241" y="1389049"/>
            <a:ext cx="4777381" cy="36950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Rectangle 3"/>
          <p:cNvSpPr/>
          <p:nvPr/>
        </p:nvSpPr>
        <p:spPr>
          <a:xfrm>
            <a:off x="5740998" y="511892"/>
            <a:ext cx="5131918" cy="707886"/>
          </a:xfrm>
          <a:prstGeom prst="rect">
            <a:avLst/>
          </a:prstGeom>
        </p:spPr>
        <p:txBody>
          <a:bodyPr wrap="none">
            <a:spAutoFit/>
          </a:bodyPr>
          <a:lstStyle/>
          <a:p>
            <a:r>
              <a:rPr lang="en-ZA" sz="4000" b="1" dirty="0">
                <a:latin typeface="Arial" panose="020B0604020202020204" pitchFamily="34" charset="0"/>
                <a:cs typeface="Arial" panose="020B0604020202020204" pitchFamily="34" charset="0"/>
              </a:rPr>
              <a:t>WHAT IS COVID-19?</a:t>
            </a:r>
            <a:endParaRPr lang="en-ZA" sz="4000" dirty="0"/>
          </a:p>
        </p:txBody>
      </p:sp>
      <p:sp>
        <p:nvSpPr>
          <p:cNvPr id="5" name="Slide Number Placeholder 4"/>
          <p:cNvSpPr>
            <a:spLocks noGrp="1"/>
          </p:cNvSpPr>
          <p:nvPr>
            <p:ph type="sldNum" sz="quarter" idx="12"/>
          </p:nvPr>
        </p:nvSpPr>
        <p:spPr/>
        <p:txBody>
          <a:bodyPr/>
          <a:lstStyle/>
          <a:p>
            <a:r>
              <a:rPr lang="en-US" dirty="0" smtClean="0"/>
              <a:t>1</a:t>
            </a:r>
            <a:endParaRPr lang="en-US" dirty="0"/>
          </a:p>
        </p:txBody>
      </p:sp>
    </p:spTree>
    <p:extLst>
      <p:ext uri="{BB962C8B-B14F-4D97-AF65-F5344CB8AC3E}">
        <p14:creationId xmlns="" xmlns:p14="http://schemas.microsoft.com/office/powerpoint/2010/main" val="5663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287" y="189162"/>
            <a:ext cx="5070619" cy="523220"/>
          </a:xfrm>
          <a:prstGeom prst="rect">
            <a:avLst/>
          </a:prstGeom>
        </p:spPr>
        <p:txBody>
          <a:bodyPr wrap="none">
            <a:spAutoFit/>
          </a:bodyPr>
          <a:lstStyle/>
          <a:p>
            <a:r>
              <a:rPr lang="en-ZA" sz="2800" b="1" dirty="0">
                <a:latin typeface="Arial" panose="020B0604020202020204" pitchFamily="34" charset="0"/>
                <a:cs typeface="Arial" panose="020B0604020202020204" pitchFamily="34" charset="0"/>
              </a:rPr>
              <a:t>HOW IS COVID-19 SPREAD?</a:t>
            </a:r>
            <a:endParaRPr lang="en-ZA" sz="2800" dirty="0"/>
          </a:p>
        </p:txBody>
      </p:sp>
      <p:sp>
        <p:nvSpPr>
          <p:cNvPr id="3" name="Rectangle 2"/>
          <p:cNvSpPr/>
          <p:nvPr/>
        </p:nvSpPr>
        <p:spPr>
          <a:xfrm>
            <a:off x="1828800" y="1056627"/>
            <a:ext cx="7379746" cy="4185761"/>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COVID-19 is spread by </a:t>
            </a:r>
            <a:r>
              <a:rPr lang="en-US" sz="1400" b="1" dirty="0">
                <a:latin typeface="Arial" panose="020B0604020202020204" pitchFamily="34" charset="0"/>
                <a:cs typeface="Arial" panose="020B0604020202020204" pitchFamily="34" charset="0"/>
              </a:rPr>
              <a:t>fluid droplets when coughing, sneezing or shouting</a:t>
            </a:r>
            <a:r>
              <a:rPr lang="en-US" sz="1400" dirty="0">
                <a:latin typeface="Arial" panose="020B0604020202020204" pitchFamily="34" charset="0"/>
                <a:cs typeface="Arial" panose="020B0604020202020204" pitchFamily="34" charset="0"/>
              </a:rPr>
              <a:t> and can be spread by a person who has been infected before symptoms occur, during illness and for a short period of time after they feel </a:t>
            </a:r>
            <a:r>
              <a:rPr lang="en-US" sz="1400" dirty="0" smtClean="0">
                <a:latin typeface="Arial" panose="020B0604020202020204" pitchFamily="34" charset="0"/>
                <a:cs typeface="Arial" panose="020B0604020202020204" pitchFamily="34" charset="0"/>
              </a:rPr>
              <a:t>better.</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Researchers estimate that around </a:t>
            </a:r>
            <a:r>
              <a:rPr lang="en-US" sz="1400" b="1" dirty="0">
                <a:latin typeface="Arial" panose="020B0604020202020204" pitchFamily="34" charset="0"/>
                <a:cs typeface="Arial" panose="020B0604020202020204" pitchFamily="34" charset="0"/>
              </a:rPr>
              <a:t>44% of infections</a:t>
            </a:r>
            <a:r>
              <a:rPr lang="en-US" sz="1400" dirty="0">
                <a:latin typeface="Arial" panose="020B0604020202020204" pitchFamily="34" charset="0"/>
                <a:cs typeface="Arial" panose="020B0604020202020204" pitchFamily="34" charset="0"/>
              </a:rPr>
              <a:t> are passed on by people who are </a:t>
            </a:r>
            <a:r>
              <a:rPr lang="en-US" sz="1400" b="1" dirty="0">
                <a:latin typeface="Arial" panose="020B0604020202020204" pitchFamily="34" charset="0"/>
                <a:cs typeface="Arial" panose="020B0604020202020204" pitchFamily="34" charset="0"/>
              </a:rPr>
              <a:t>not showing any </a:t>
            </a:r>
            <a:r>
              <a:rPr lang="en-US" sz="1400" b="1" dirty="0" smtClean="0">
                <a:latin typeface="Arial" panose="020B0604020202020204" pitchFamily="34" charset="0"/>
                <a:cs typeface="Arial" panose="020B0604020202020204" pitchFamily="34" charset="0"/>
              </a:rPr>
              <a:t>symptoms</a:t>
            </a:r>
          </a:p>
          <a:p>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Virus particles can </a:t>
            </a:r>
            <a:r>
              <a:rPr lang="en-US" sz="1400" b="1" dirty="0">
                <a:latin typeface="Arial" panose="020B0604020202020204" pitchFamily="34" charset="0"/>
                <a:cs typeface="Arial" panose="020B0604020202020204" pitchFamily="34" charset="0"/>
              </a:rPr>
              <a:t>survive in the air for a short period of time </a:t>
            </a:r>
            <a:r>
              <a:rPr lang="en-US" sz="1400" dirty="0">
                <a:latin typeface="Arial" panose="020B0604020202020204" pitchFamily="34" charset="0"/>
                <a:cs typeface="Arial" panose="020B0604020202020204" pitchFamily="34" charset="0"/>
              </a:rPr>
              <a:t>and can remain on </a:t>
            </a:r>
            <a:r>
              <a:rPr lang="en-US" sz="1400" b="1" dirty="0">
                <a:latin typeface="Arial" panose="020B0604020202020204" pitchFamily="34" charset="0"/>
                <a:cs typeface="Arial" panose="020B0604020202020204" pitchFamily="34" charset="0"/>
              </a:rPr>
              <a:t>hard surfaces such as plastic or steel for a few days</a:t>
            </a:r>
            <a:r>
              <a:rPr lang="en-US" sz="1400" dirty="0">
                <a:latin typeface="Arial" panose="020B0604020202020204" pitchFamily="34" charset="0"/>
                <a:cs typeface="Arial" panose="020B0604020202020204" pitchFamily="34" charset="0"/>
              </a:rPr>
              <a:t>, if not removed with regular </a:t>
            </a:r>
            <a:r>
              <a:rPr lang="en-US" sz="1400" dirty="0" smtClean="0">
                <a:latin typeface="Arial" panose="020B0604020202020204" pitchFamily="34" charset="0"/>
                <a:cs typeface="Arial" panose="020B0604020202020204" pitchFamily="34" charset="0"/>
              </a:rPr>
              <a:t>cleaning.</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COVID-19 is spread by contaminated </a:t>
            </a:r>
            <a:r>
              <a:rPr lang="en-US" sz="1400" b="1" dirty="0">
                <a:latin typeface="Arial" panose="020B0604020202020204" pitchFamily="34" charset="0"/>
                <a:cs typeface="Arial" panose="020B0604020202020204" pitchFamily="34" charset="0"/>
              </a:rPr>
              <a:t>hands touching the hands </a:t>
            </a:r>
            <a:r>
              <a:rPr lang="en-US" sz="1400" dirty="0">
                <a:latin typeface="Arial" panose="020B0604020202020204" pitchFamily="34" charset="0"/>
                <a:cs typeface="Arial" panose="020B0604020202020204" pitchFamily="34" charset="0"/>
              </a:rPr>
              <a:t>of others and touching things such as </a:t>
            </a:r>
            <a:r>
              <a:rPr lang="en-US" sz="1400" b="1" dirty="0">
                <a:latin typeface="Arial" panose="020B0604020202020204" pitchFamily="34" charset="0"/>
                <a:cs typeface="Arial" panose="020B0604020202020204" pitchFamily="34" charset="0"/>
              </a:rPr>
              <a:t>money, books, stationary, door handles and </a:t>
            </a:r>
            <a:r>
              <a:rPr lang="en-US" sz="1400" b="1" dirty="0" smtClean="0">
                <a:latin typeface="Arial" panose="020B0604020202020204" pitchFamily="34" charset="0"/>
                <a:cs typeface="Arial" panose="020B0604020202020204" pitchFamily="34" charset="0"/>
              </a:rPr>
              <a:t>counters.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When you then touch your </a:t>
            </a:r>
            <a:r>
              <a:rPr lang="en-US" sz="1400" b="1" dirty="0">
                <a:latin typeface="Arial" panose="020B0604020202020204" pitchFamily="34" charset="0"/>
                <a:cs typeface="Arial" panose="020B0604020202020204" pitchFamily="34" charset="0"/>
              </a:rPr>
              <a:t>eyes, nose and mouth </a:t>
            </a:r>
            <a:r>
              <a:rPr lang="en-US" sz="1400" dirty="0">
                <a:latin typeface="Arial" panose="020B0604020202020204" pitchFamily="34" charset="0"/>
                <a:cs typeface="Arial" panose="020B0604020202020204" pitchFamily="34" charset="0"/>
              </a:rPr>
              <a:t>after you have touched other people’s hands and things with COVID-19 on it, then you can get </a:t>
            </a:r>
            <a:r>
              <a:rPr lang="en-US" sz="1400" dirty="0" smtClean="0">
                <a:latin typeface="Arial" panose="020B0604020202020204" pitchFamily="34" charset="0"/>
                <a:cs typeface="Arial" panose="020B0604020202020204" pitchFamily="34" charset="0"/>
              </a:rPr>
              <a:t>infected.</a:t>
            </a:r>
          </a:p>
          <a:p>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Because Coronavirus is a new virus, there is currently </a:t>
            </a:r>
            <a:r>
              <a:rPr lang="en-ZA" sz="1400" b="1" dirty="0">
                <a:latin typeface="Arial" panose="020B0604020202020204" pitchFamily="34" charset="0"/>
                <a:cs typeface="Arial" panose="020B0604020202020204" pitchFamily="34" charset="0"/>
              </a:rPr>
              <a:t>no vaccine available</a:t>
            </a:r>
            <a:r>
              <a:rPr lang="en-ZA" sz="1400" dirty="0">
                <a:latin typeface="Arial" panose="020B0604020202020204" pitchFamily="34" charset="0"/>
                <a:cs typeface="Arial" panose="020B0604020202020204" pitchFamily="34" charset="0"/>
              </a:rPr>
              <a:t>. However, many of the symptoms can be treated</a:t>
            </a:r>
          </a:p>
        </p:txBody>
      </p:sp>
      <p:sp>
        <p:nvSpPr>
          <p:cNvPr id="4" name="Slide Number Placeholder 3"/>
          <p:cNvSpPr>
            <a:spLocks noGrp="1"/>
          </p:cNvSpPr>
          <p:nvPr>
            <p:ph type="sldNum" sz="quarter" idx="12"/>
          </p:nvPr>
        </p:nvSpPr>
        <p:spPr/>
        <p:txBody>
          <a:bodyPr/>
          <a:lstStyle/>
          <a:p>
            <a:r>
              <a:rPr lang="en-US" dirty="0"/>
              <a:t>2</a:t>
            </a:r>
          </a:p>
        </p:txBody>
      </p:sp>
    </p:spTree>
    <p:extLst>
      <p:ext uri="{BB962C8B-B14F-4D97-AF65-F5344CB8AC3E}">
        <p14:creationId xmlns="" xmlns:p14="http://schemas.microsoft.com/office/powerpoint/2010/main" val="2076180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953" y="178405"/>
            <a:ext cx="5745484" cy="584775"/>
          </a:xfrm>
          <a:prstGeom prst="rect">
            <a:avLst/>
          </a:prstGeom>
        </p:spPr>
        <p:txBody>
          <a:bodyPr wrap="none">
            <a:spAutoFit/>
          </a:bodyPr>
          <a:lstStyle/>
          <a:p>
            <a:r>
              <a:rPr lang="en-US" sz="3200" dirty="0"/>
              <a:t>Screening questions for learners</a:t>
            </a:r>
            <a:endParaRPr lang="en-ZA" sz="3200" dirty="0"/>
          </a:p>
        </p:txBody>
      </p:sp>
      <p:pic>
        <p:nvPicPr>
          <p:cNvPr id="3" name="Picture 2"/>
          <p:cNvPicPr>
            <a:picLocks noChangeAspect="1"/>
          </p:cNvPicPr>
          <p:nvPr/>
        </p:nvPicPr>
        <p:blipFill>
          <a:blip r:embed="rId3"/>
          <a:stretch>
            <a:fillRect/>
          </a:stretch>
        </p:blipFill>
        <p:spPr>
          <a:xfrm>
            <a:off x="1663849" y="881174"/>
            <a:ext cx="6691256" cy="4400831"/>
          </a:xfrm>
          <a:prstGeom prst="rect">
            <a:avLst/>
          </a:prstGeom>
        </p:spPr>
      </p:pic>
      <p:sp>
        <p:nvSpPr>
          <p:cNvPr id="4" name="Slide Number Placeholder 3"/>
          <p:cNvSpPr>
            <a:spLocks noGrp="1"/>
          </p:cNvSpPr>
          <p:nvPr>
            <p:ph type="sldNum" sz="quarter" idx="12"/>
          </p:nvPr>
        </p:nvSpPr>
        <p:spPr/>
        <p:txBody>
          <a:bodyPr/>
          <a:lstStyle/>
          <a:p>
            <a:r>
              <a:rPr lang="en-US" dirty="0"/>
              <a:t>3</a:t>
            </a:r>
          </a:p>
        </p:txBody>
      </p:sp>
    </p:spTree>
    <p:extLst>
      <p:ext uri="{BB962C8B-B14F-4D97-AF65-F5344CB8AC3E}">
        <p14:creationId xmlns="" xmlns:p14="http://schemas.microsoft.com/office/powerpoint/2010/main" val="399544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3240" y="92344"/>
            <a:ext cx="3130344" cy="523220"/>
          </a:xfrm>
          <a:prstGeom prst="rect">
            <a:avLst/>
          </a:prstGeom>
        </p:spPr>
        <p:txBody>
          <a:bodyPr wrap="none">
            <a:spAutoFit/>
          </a:bodyPr>
          <a:lstStyle/>
          <a:p>
            <a:r>
              <a:rPr lang="en-ZA" sz="2800" dirty="0"/>
              <a:t>Testing for COVID-19</a:t>
            </a:r>
          </a:p>
        </p:txBody>
      </p:sp>
      <p:sp>
        <p:nvSpPr>
          <p:cNvPr id="3" name="Rectangle 2"/>
          <p:cNvSpPr/>
          <p:nvPr/>
        </p:nvSpPr>
        <p:spPr>
          <a:xfrm>
            <a:off x="2120412" y="615564"/>
            <a:ext cx="6096000" cy="4739759"/>
          </a:xfrm>
          <a:prstGeom prst="rect">
            <a:avLst/>
          </a:prstGeom>
        </p:spPr>
        <p:txBody>
          <a:bodyPr>
            <a:spAutoFit/>
          </a:bodyPr>
          <a:lstStyle/>
          <a:p>
            <a:r>
              <a:rPr lang="en-ZA" sz="1600" b="1" dirty="0" smtClean="0">
                <a:latin typeface="Arial" panose="020B0604020202020204" pitchFamily="34" charset="0"/>
                <a:cs typeface="Arial" panose="020B0604020202020204" pitchFamily="34" charset="0"/>
              </a:rPr>
              <a:t>What happens if a learner is identified through screening?</a:t>
            </a:r>
          </a:p>
          <a:p>
            <a:endParaRPr lang="en-ZA" sz="11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If a learner has a high temperature or has been found to have a symptom they will be asked to wait in a designated waiting area in the school.</a:t>
            </a:r>
          </a:p>
          <a:p>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Each learner identified must continue to wear a face mask and must continue to adhere to the physical distancing rules.</a:t>
            </a:r>
          </a:p>
          <a:p>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The waiting area will be a private room (with no thoroughfare possible) that is big enough to seat a number of learners with chairs that are well spaced. The learner will be asked to wait here to be instructed on the process for triage and possible testing.</a:t>
            </a:r>
          </a:p>
          <a:p>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The Screening Team will need to inform the Professional Nurse that learners have been isolated at the school.</a:t>
            </a:r>
          </a:p>
          <a:p>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At this point the parents/carers should be contacted by SMT/SBST.</a:t>
            </a:r>
          </a:p>
          <a:p>
            <a:pPr marL="285750" indent="-285750">
              <a:buFont typeface="Arial" panose="020B0604020202020204" pitchFamily="34" charset="0"/>
              <a:buChar char="•"/>
            </a:pPr>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Further assessment of learner (“triage”) will be necessary to determine if the learner requires a COVID – 19 test.</a:t>
            </a:r>
          </a:p>
          <a:p>
            <a:endParaRPr lang="en-Z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Triaging can be conducted in the school whilst the learner is waiting or at the testing facility they are referred to.</a:t>
            </a:r>
          </a:p>
          <a:p>
            <a:endParaRPr lang="en-Z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Ideally all learners should be referred and transported to the nearest testing facility (for triage and possible testing)</a:t>
            </a:r>
          </a:p>
          <a:p>
            <a:endParaRPr lang="en-Z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Transport for the learner will be arranged.</a:t>
            </a:r>
            <a:endParaRPr lang="en-Z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a:t>4</a:t>
            </a:r>
          </a:p>
        </p:txBody>
      </p:sp>
    </p:spTree>
    <p:extLst>
      <p:ext uri="{BB962C8B-B14F-4D97-AF65-F5344CB8AC3E}">
        <p14:creationId xmlns="" xmlns:p14="http://schemas.microsoft.com/office/powerpoint/2010/main" val="4008979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7845" y="342469"/>
            <a:ext cx="6096000" cy="646331"/>
          </a:xfrm>
          <a:prstGeom prst="rect">
            <a:avLst/>
          </a:prstGeom>
        </p:spPr>
        <p:txBody>
          <a:bodyPr>
            <a:spAutoFit/>
          </a:bodyPr>
          <a:lstStyle/>
          <a:p>
            <a:r>
              <a:rPr lang="en-ZA" b="1" dirty="0" smtClean="0">
                <a:latin typeface="Arial-BoldMT"/>
              </a:rPr>
              <a:t>STANDARD </a:t>
            </a:r>
            <a:r>
              <a:rPr lang="en-ZA" b="1" dirty="0">
                <a:latin typeface="Arial-BoldMT"/>
              </a:rPr>
              <a:t>PRECAUTIONS OF INFECTION PREVENTION </a:t>
            </a:r>
            <a:r>
              <a:rPr lang="en-ZA" b="1" dirty="0" smtClean="0">
                <a:latin typeface="Arial-BoldMT"/>
              </a:rPr>
              <a:t>AND CONTROL</a:t>
            </a:r>
            <a:endParaRPr lang="en-ZA" dirty="0"/>
          </a:p>
        </p:txBody>
      </p:sp>
      <p:sp>
        <p:nvSpPr>
          <p:cNvPr id="4" name="Rectangle 3"/>
          <p:cNvSpPr/>
          <p:nvPr/>
        </p:nvSpPr>
        <p:spPr>
          <a:xfrm>
            <a:off x="2381026" y="1070150"/>
            <a:ext cx="6096000" cy="4339650"/>
          </a:xfrm>
          <a:prstGeom prst="rect">
            <a:avLst/>
          </a:prstGeom>
        </p:spPr>
        <p:txBody>
          <a:bodyPr>
            <a:spAutoFit/>
          </a:bodyPr>
          <a:lstStyle/>
          <a:p>
            <a:r>
              <a:rPr lang="en-ZA" sz="1200" dirty="0">
                <a:solidFill>
                  <a:srgbClr val="000000"/>
                </a:solidFill>
                <a:latin typeface="Arial" panose="020B0604020202020204" pitchFamily="34" charset="0"/>
                <a:cs typeface="Arial" panose="020B0604020202020204" pitchFamily="34" charset="0"/>
              </a:rPr>
              <a:t>A safe environment can be achieved through elimination of infectious particles</a:t>
            </a:r>
          </a:p>
          <a:p>
            <a:r>
              <a:rPr lang="en-ZA" sz="1200" dirty="0">
                <a:solidFill>
                  <a:srgbClr val="000000"/>
                </a:solidFill>
                <a:latin typeface="Arial" panose="020B0604020202020204" pitchFamily="34" charset="0"/>
                <a:cs typeface="Arial" panose="020B0604020202020204" pitchFamily="34" charset="0"/>
              </a:rPr>
              <a:t>in the air and on surfaces by </a:t>
            </a:r>
            <a:r>
              <a:rPr lang="en-ZA" sz="1200" b="1" dirty="0">
                <a:solidFill>
                  <a:srgbClr val="000000"/>
                </a:solidFill>
                <a:latin typeface="Arial" panose="020B0604020202020204" pitchFamily="34" charset="0"/>
                <a:cs typeface="Arial" panose="020B0604020202020204" pitchFamily="34" charset="0"/>
              </a:rPr>
              <a:t>always adhering to the Golden Rules:</a:t>
            </a:r>
          </a:p>
          <a:p>
            <a:r>
              <a:rPr lang="en-ZA" sz="1200" dirty="0">
                <a:solidFill>
                  <a:srgbClr val="000000"/>
                </a:solidFill>
                <a:latin typeface="Arial" panose="020B0604020202020204" pitchFamily="34" charset="0"/>
                <a:cs typeface="Arial" panose="020B0604020202020204" pitchFamily="34" charset="0"/>
              </a:rPr>
              <a:t>1. </a:t>
            </a:r>
            <a:r>
              <a:rPr lang="en-ZA" sz="1200" b="1" dirty="0">
                <a:solidFill>
                  <a:srgbClr val="000000"/>
                </a:solidFill>
                <a:latin typeface="Arial" panose="020B0604020202020204" pitchFamily="34" charset="0"/>
                <a:cs typeface="Arial" panose="020B0604020202020204" pitchFamily="34" charset="0"/>
              </a:rPr>
              <a:t>Prevent direct contact with persons who are sick – </a:t>
            </a:r>
            <a:r>
              <a:rPr lang="en-ZA" sz="1200" dirty="0">
                <a:solidFill>
                  <a:srgbClr val="000000"/>
                </a:solidFill>
                <a:latin typeface="Arial" panose="020B0604020202020204" pitchFamily="34" charset="0"/>
                <a:cs typeface="Arial" panose="020B0604020202020204" pitchFamily="34" charset="0"/>
              </a:rPr>
              <a:t>encourage</a:t>
            </a:r>
          </a:p>
          <a:p>
            <a:r>
              <a:rPr lang="en-ZA" sz="1200" dirty="0">
                <a:solidFill>
                  <a:srgbClr val="000000"/>
                </a:solidFill>
                <a:latin typeface="Arial" panose="020B0604020202020204" pitchFamily="34" charset="0"/>
                <a:cs typeface="Arial" panose="020B0604020202020204" pitchFamily="34" charset="0"/>
              </a:rPr>
              <a:t>educators, learners and staff to stay at home when feeling sick.</a:t>
            </a:r>
          </a:p>
          <a:p>
            <a:r>
              <a:rPr lang="en-ZA" sz="1200" dirty="0">
                <a:solidFill>
                  <a:srgbClr val="000000"/>
                </a:solidFill>
                <a:latin typeface="Arial" panose="020B0604020202020204" pitchFamily="34" charset="0"/>
                <a:cs typeface="Arial" panose="020B0604020202020204" pitchFamily="34" charset="0"/>
              </a:rPr>
              <a:t>2. </a:t>
            </a:r>
            <a:r>
              <a:rPr lang="en-ZA" sz="1200" b="1" dirty="0">
                <a:solidFill>
                  <a:srgbClr val="000000"/>
                </a:solidFill>
                <a:latin typeface="Arial" panose="020B0604020202020204" pitchFamily="34" charset="0"/>
                <a:cs typeface="Arial" panose="020B0604020202020204" pitchFamily="34" charset="0"/>
              </a:rPr>
              <a:t>Use of personal protective equipment (PPE) – </a:t>
            </a:r>
            <a:r>
              <a:rPr lang="en-ZA" sz="1200" dirty="0">
                <a:solidFill>
                  <a:srgbClr val="000000"/>
                </a:solidFill>
                <a:latin typeface="Arial" panose="020B0604020202020204" pitchFamily="34" charset="0"/>
                <a:cs typeface="Arial" panose="020B0604020202020204" pitchFamily="34" charset="0"/>
              </a:rPr>
              <a:t>use protective face masks</a:t>
            </a:r>
          </a:p>
          <a:p>
            <a:r>
              <a:rPr lang="en-ZA" sz="1200" dirty="0">
                <a:solidFill>
                  <a:srgbClr val="000000"/>
                </a:solidFill>
                <a:latin typeface="Arial" panose="020B0604020202020204" pitchFamily="34" charset="0"/>
                <a:cs typeface="Arial" panose="020B0604020202020204" pitchFamily="34" charset="0"/>
              </a:rPr>
              <a:t>at all times.</a:t>
            </a:r>
          </a:p>
          <a:p>
            <a:r>
              <a:rPr lang="en-ZA" sz="1200" dirty="0">
                <a:solidFill>
                  <a:srgbClr val="000000"/>
                </a:solidFill>
                <a:latin typeface="Arial" panose="020B0604020202020204" pitchFamily="34" charset="0"/>
                <a:cs typeface="Arial" panose="020B0604020202020204" pitchFamily="34" charset="0"/>
              </a:rPr>
              <a:t>3. </a:t>
            </a:r>
            <a:r>
              <a:rPr lang="en-ZA" sz="1200" b="1" dirty="0">
                <a:solidFill>
                  <a:srgbClr val="000000"/>
                </a:solidFill>
                <a:latin typeface="Arial" panose="020B0604020202020204" pitchFamily="34" charset="0"/>
                <a:cs typeface="Arial" panose="020B0604020202020204" pitchFamily="34" charset="0"/>
              </a:rPr>
              <a:t>Environmental cleaning and disinfection - </a:t>
            </a:r>
            <a:r>
              <a:rPr lang="en-ZA" sz="1200" dirty="0">
                <a:solidFill>
                  <a:srgbClr val="000000"/>
                </a:solidFill>
                <a:latin typeface="Arial" panose="020B0604020202020204" pitchFamily="34" charset="0"/>
                <a:cs typeface="Arial" panose="020B0604020202020204" pitchFamily="34" charset="0"/>
              </a:rPr>
              <a:t>reduce the risk of microorganisms</a:t>
            </a:r>
          </a:p>
          <a:p>
            <a:r>
              <a:rPr lang="en-ZA" sz="1200" dirty="0">
                <a:solidFill>
                  <a:srgbClr val="000000"/>
                </a:solidFill>
                <a:latin typeface="Arial" panose="020B0604020202020204" pitchFamily="34" charset="0"/>
                <a:cs typeface="Arial" panose="020B0604020202020204" pitchFamily="34" charset="0"/>
              </a:rPr>
              <a:t>in the environment by cleaning and disinfecting frequently</a:t>
            </a:r>
          </a:p>
          <a:p>
            <a:r>
              <a:rPr lang="en-ZA" sz="1200" dirty="0">
                <a:solidFill>
                  <a:srgbClr val="000000"/>
                </a:solidFill>
                <a:latin typeface="Arial" panose="020B0604020202020204" pitchFamily="34" charset="0"/>
                <a:cs typeface="Arial" panose="020B0604020202020204" pitchFamily="34" charset="0"/>
              </a:rPr>
              <a:t>touched surfaces such as door handles, hand rails, desks, tables, windows,</a:t>
            </a:r>
          </a:p>
          <a:p>
            <a:r>
              <a:rPr lang="en-ZA" sz="1200" dirty="0">
                <a:solidFill>
                  <a:srgbClr val="000000"/>
                </a:solidFill>
                <a:latin typeface="Arial" panose="020B0604020202020204" pitchFamily="34" charset="0"/>
                <a:cs typeface="Arial" panose="020B0604020202020204" pitchFamily="34" charset="0"/>
              </a:rPr>
              <a:t>etc. hourly or less frequently depending on the circumstances.</a:t>
            </a:r>
          </a:p>
          <a:p>
            <a:r>
              <a:rPr lang="en-ZA" sz="1200" dirty="0">
                <a:solidFill>
                  <a:srgbClr val="000000"/>
                </a:solidFill>
                <a:latin typeface="Arial" panose="020B0604020202020204" pitchFamily="34" charset="0"/>
                <a:cs typeface="Arial" panose="020B0604020202020204" pitchFamily="34" charset="0"/>
              </a:rPr>
              <a:t>An effective disinfectant is diluted bleach disinfectant (20 ml bleach per litre of</a:t>
            </a:r>
          </a:p>
          <a:p>
            <a:r>
              <a:rPr lang="en-ZA" sz="1200" dirty="0">
                <a:solidFill>
                  <a:srgbClr val="000000"/>
                </a:solidFill>
                <a:latin typeface="Arial" panose="020B0604020202020204" pitchFamily="34" charset="0"/>
                <a:cs typeface="Arial" panose="020B0604020202020204" pitchFamily="34" charset="0"/>
              </a:rPr>
              <a:t>clean water).</a:t>
            </a:r>
          </a:p>
          <a:p>
            <a:r>
              <a:rPr lang="en-ZA" sz="1200" dirty="0">
                <a:solidFill>
                  <a:srgbClr val="000000"/>
                </a:solidFill>
                <a:latin typeface="Arial" panose="020B0604020202020204" pitchFamily="34" charset="0"/>
                <a:cs typeface="Arial" panose="020B0604020202020204" pitchFamily="34" charset="0"/>
              </a:rPr>
              <a:t>4. </a:t>
            </a:r>
            <a:r>
              <a:rPr lang="en-ZA" sz="1200" b="1" dirty="0">
                <a:solidFill>
                  <a:srgbClr val="000000"/>
                </a:solidFill>
                <a:latin typeface="Arial" panose="020B0604020202020204" pitchFamily="34" charset="0"/>
                <a:cs typeface="Arial" panose="020B0604020202020204" pitchFamily="34" charset="0"/>
              </a:rPr>
              <a:t>Social distancing - </a:t>
            </a:r>
            <a:r>
              <a:rPr lang="en-ZA" sz="1200" dirty="0">
                <a:solidFill>
                  <a:srgbClr val="000000"/>
                </a:solidFill>
                <a:latin typeface="Arial" panose="020B0604020202020204" pitchFamily="34" charset="0"/>
                <a:cs typeface="Arial" panose="020B0604020202020204" pitchFamily="34" charset="0"/>
              </a:rPr>
              <a:t>Keep a distance of at least 1.5 meters between persons</a:t>
            </a:r>
          </a:p>
          <a:p>
            <a:r>
              <a:rPr lang="en-ZA" sz="1200" dirty="0">
                <a:solidFill>
                  <a:srgbClr val="000000"/>
                </a:solidFill>
                <a:latin typeface="Arial" panose="020B0604020202020204" pitchFamily="34" charset="0"/>
                <a:cs typeface="Arial" panose="020B0604020202020204" pitchFamily="34" charset="0"/>
              </a:rPr>
              <a:t>where possible, avoiding gatherings and contact activities outside of the</a:t>
            </a:r>
          </a:p>
          <a:p>
            <a:r>
              <a:rPr lang="en-ZA" sz="1200" dirty="0">
                <a:solidFill>
                  <a:srgbClr val="000000"/>
                </a:solidFill>
                <a:latin typeface="Arial" panose="020B0604020202020204" pitchFamily="34" charset="0"/>
                <a:cs typeface="Arial" panose="020B0604020202020204" pitchFamily="34" charset="0"/>
              </a:rPr>
              <a:t>classroom such as extra mural activities, contact sport, assemblies, hall</a:t>
            </a:r>
          </a:p>
          <a:p>
            <a:r>
              <a:rPr lang="en-ZA" sz="1200" dirty="0">
                <a:solidFill>
                  <a:srgbClr val="000000"/>
                </a:solidFill>
                <a:latin typeface="Arial" panose="020B0604020202020204" pitchFamily="34" charset="0"/>
                <a:cs typeface="Arial" panose="020B0604020202020204" pitchFamily="34" charset="0"/>
              </a:rPr>
              <a:t>gatherings and queuing at tuck-shops or for school feeding programme</a:t>
            </a:r>
          </a:p>
          <a:p>
            <a:r>
              <a:rPr lang="en-ZA" sz="1200" dirty="0">
                <a:solidFill>
                  <a:srgbClr val="000000"/>
                </a:solidFill>
                <a:latin typeface="Arial" panose="020B0604020202020204" pitchFamily="34" charset="0"/>
                <a:cs typeface="Arial" panose="020B0604020202020204" pitchFamily="34" charset="0"/>
              </a:rPr>
              <a:t>meals.</a:t>
            </a:r>
          </a:p>
          <a:p>
            <a:r>
              <a:rPr lang="en-ZA" sz="1200" dirty="0">
                <a:solidFill>
                  <a:srgbClr val="000000"/>
                </a:solidFill>
                <a:latin typeface="Arial" panose="020B0604020202020204" pitchFamily="34" charset="0"/>
                <a:cs typeface="Arial" panose="020B0604020202020204" pitchFamily="34" charset="0"/>
              </a:rPr>
              <a:t>5. </a:t>
            </a:r>
            <a:r>
              <a:rPr lang="en-ZA" sz="1200" b="1" dirty="0">
                <a:solidFill>
                  <a:srgbClr val="000000"/>
                </a:solidFill>
                <a:latin typeface="Arial" panose="020B0604020202020204" pitchFamily="34" charset="0"/>
                <a:cs typeface="Arial" panose="020B0604020202020204" pitchFamily="34" charset="0"/>
              </a:rPr>
              <a:t>Hand hygiene - Wash hands frequently with soap and water </a:t>
            </a:r>
            <a:r>
              <a:rPr lang="en-ZA" sz="1200" dirty="0">
                <a:solidFill>
                  <a:srgbClr val="000000"/>
                </a:solidFill>
                <a:latin typeface="Arial" panose="020B0604020202020204" pitchFamily="34" charset="0"/>
                <a:cs typeface="Arial" panose="020B0604020202020204" pitchFamily="34" charset="0"/>
              </a:rPr>
              <a:t>for 20</a:t>
            </a:r>
          </a:p>
          <a:p>
            <a:r>
              <a:rPr lang="en-ZA" sz="1200" dirty="0">
                <a:solidFill>
                  <a:srgbClr val="000000"/>
                </a:solidFill>
                <a:latin typeface="Arial" panose="020B0604020202020204" pitchFamily="34" charset="0"/>
                <a:cs typeface="Arial" panose="020B0604020202020204" pitchFamily="34" charset="0"/>
              </a:rPr>
              <a:t>seconds, especially after using the toilet, touching food and if hands are</a:t>
            </a:r>
          </a:p>
          <a:p>
            <a:r>
              <a:rPr lang="en-ZA" sz="1200" dirty="0">
                <a:solidFill>
                  <a:srgbClr val="000000"/>
                </a:solidFill>
                <a:latin typeface="Arial" panose="020B0604020202020204" pitchFamily="34" charset="0"/>
                <a:cs typeface="Arial" panose="020B0604020202020204" pitchFamily="34" charset="0"/>
              </a:rPr>
              <a:t>visibly soiled/dirty.</a:t>
            </a:r>
          </a:p>
          <a:p>
            <a:r>
              <a:rPr lang="en-ZA" sz="1200" dirty="0">
                <a:solidFill>
                  <a:srgbClr val="000000"/>
                </a:solidFill>
                <a:latin typeface="Arial" panose="020B0604020202020204" pitchFamily="34" charset="0"/>
                <a:cs typeface="Arial" panose="020B0604020202020204" pitchFamily="34" charset="0"/>
              </a:rPr>
              <a:t>6. </a:t>
            </a:r>
            <a:r>
              <a:rPr lang="en-ZA" sz="1200" b="1" dirty="0">
                <a:solidFill>
                  <a:srgbClr val="000000"/>
                </a:solidFill>
                <a:latin typeface="Arial" panose="020B0604020202020204" pitchFamily="34" charset="0"/>
                <a:cs typeface="Arial" panose="020B0604020202020204" pitchFamily="34" charset="0"/>
              </a:rPr>
              <a:t>Use alcohol-based hand sanitiser regularly</a:t>
            </a:r>
            <a:r>
              <a:rPr lang="en-ZA" sz="1200" dirty="0">
                <a:solidFill>
                  <a:srgbClr val="000000"/>
                </a:solidFill>
                <a:latin typeface="Arial" panose="020B0604020202020204" pitchFamily="34" charset="0"/>
                <a:cs typeface="Arial" panose="020B0604020202020204" pitchFamily="34" charset="0"/>
              </a:rPr>
              <a:t>, especially after contact with</a:t>
            </a:r>
          </a:p>
          <a:p>
            <a:r>
              <a:rPr lang="en-ZA" sz="1200" dirty="0">
                <a:solidFill>
                  <a:srgbClr val="000000"/>
                </a:solidFill>
                <a:latin typeface="Arial" panose="020B0604020202020204" pitchFamily="34" charset="0"/>
                <a:cs typeface="Arial" panose="020B0604020202020204" pitchFamily="34" charset="0"/>
              </a:rPr>
              <a:t>any person or after contact with frequently touched surfaces i.e. phones,</a:t>
            </a:r>
          </a:p>
          <a:p>
            <a:r>
              <a:rPr lang="en-ZA" sz="1200" dirty="0">
                <a:solidFill>
                  <a:srgbClr val="000000"/>
                </a:solidFill>
                <a:latin typeface="Arial" panose="020B0604020202020204" pitchFamily="34" charset="0"/>
                <a:cs typeface="Arial" panose="020B0604020202020204" pitchFamily="34" charset="0"/>
              </a:rPr>
              <a:t>door handles etc.</a:t>
            </a:r>
          </a:p>
        </p:txBody>
      </p:sp>
      <p:sp>
        <p:nvSpPr>
          <p:cNvPr id="5" name="Slide Number Placeholder 4"/>
          <p:cNvSpPr>
            <a:spLocks noGrp="1"/>
          </p:cNvSpPr>
          <p:nvPr>
            <p:ph type="sldNum" sz="quarter" idx="12"/>
          </p:nvPr>
        </p:nvSpPr>
        <p:spPr/>
        <p:txBody>
          <a:bodyPr/>
          <a:lstStyle/>
          <a:p>
            <a:r>
              <a:rPr lang="en-US" dirty="0"/>
              <a:t>5</a:t>
            </a:r>
          </a:p>
        </p:txBody>
      </p:sp>
    </p:spTree>
    <p:extLst>
      <p:ext uri="{BB962C8B-B14F-4D97-AF65-F5344CB8AC3E}">
        <p14:creationId xmlns="" xmlns:p14="http://schemas.microsoft.com/office/powerpoint/2010/main" val="294339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421" y="80319"/>
            <a:ext cx="6096000" cy="5816977"/>
          </a:xfrm>
          <a:prstGeom prst="rect">
            <a:avLst/>
          </a:prstGeom>
        </p:spPr>
        <p:txBody>
          <a:bodyPr>
            <a:spAutoFit/>
          </a:bodyPr>
          <a:lstStyle/>
          <a:p>
            <a:r>
              <a:rPr lang="en-ZA" sz="1200" dirty="0">
                <a:latin typeface="Arial" panose="020B0604020202020204" pitchFamily="34" charset="0"/>
                <a:cs typeface="Arial" panose="020B0604020202020204" pitchFamily="34" charset="0"/>
              </a:rPr>
              <a:t>7. </a:t>
            </a:r>
            <a:r>
              <a:rPr lang="en-ZA" sz="1200" b="1" dirty="0">
                <a:latin typeface="Arial" panose="020B0604020202020204" pitchFamily="34" charset="0"/>
                <a:cs typeface="Arial" panose="020B0604020202020204" pitchFamily="34" charset="0"/>
              </a:rPr>
              <a:t>Avoid touching your eyes, mouth, or nose </a:t>
            </a:r>
            <a:r>
              <a:rPr lang="en-ZA" sz="1200" dirty="0">
                <a:latin typeface="Arial" panose="020B0604020202020204" pitchFamily="34" charset="0"/>
                <a:cs typeface="Arial" panose="020B0604020202020204" pitchFamily="34" charset="0"/>
              </a:rPr>
              <a:t>with unwashed/un-sanitised</a:t>
            </a:r>
          </a:p>
          <a:p>
            <a:r>
              <a:rPr lang="en-ZA" sz="1200" dirty="0">
                <a:latin typeface="Arial" panose="020B0604020202020204" pitchFamily="34" charset="0"/>
                <a:cs typeface="Arial" panose="020B0604020202020204" pitchFamily="34" charset="0"/>
              </a:rPr>
              <a:t>hands.</a:t>
            </a:r>
          </a:p>
          <a:p>
            <a:r>
              <a:rPr lang="en-ZA" sz="1200" dirty="0">
                <a:latin typeface="Arial" panose="020B0604020202020204" pitchFamily="34" charset="0"/>
                <a:cs typeface="Arial" panose="020B0604020202020204" pitchFamily="34" charset="0"/>
              </a:rPr>
              <a:t>8. </a:t>
            </a:r>
            <a:r>
              <a:rPr lang="en-ZA" sz="1200" b="1" dirty="0">
                <a:latin typeface="Arial" panose="020B0604020202020204" pitchFamily="34" charset="0"/>
                <a:cs typeface="Arial" panose="020B0604020202020204" pitchFamily="34" charset="0"/>
              </a:rPr>
              <a:t>Limit airborne transmission- </a:t>
            </a:r>
            <a:r>
              <a:rPr lang="en-ZA" sz="1200" dirty="0">
                <a:latin typeface="Arial" panose="020B0604020202020204" pitchFamily="34" charset="0"/>
                <a:cs typeface="Arial" panose="020B0604020202020204" pitchFamily="34" charset="0"/>
              </a:rPr>
              <a:t>allow adequate cross ventilation in</a:t>
            </a:r>
          </a:p>
          <a:p>
            <a:r>
              <a:rPr lang="en-ZA" sz="1200" dirty="0">
                <a:latin typeface="Arial" panose="020B0604020202020204" pitchFamily="34" charset="0"/>
                <a:cs typeface="Arial" panose="020B0604020202020204" pitchFamily="34" charset="0"/>
              </a:rPr>
              <a:t>classrooms and office buildings. Limit visitors and the number of people that</a:t>
            </a:r>
          </a:p>
          <a:p>
            <a:r>
              <a:rPr lang="en-ZA" sz="1200" dirty="0">
                <a:latin typeface="Arial" panose="020B0604020202020204" pitchFamily="34" charset="0"/>
                <a:cs typeface="Arial" panose="020B0604020202020204" pitchFamily="34" charset="0"/>
              </a:rPr>
              <a:t>enter the school, office or classroom. Parents should enter the school only</a:t>
            </a:r>
          </a:p>
          <a:p>
            <a:r>
              <a:rPr lang="en-ZA" sz="1200" dirty="0">
                <a:latin typeface="Arial" panose="020B0604020202020204" pitchFamily="34" charset="0"/>
                <a:cs typeface="Arial" panose="020B0604020202020204" pitchFamily="34" charset="0"/>
              </a:rPr>
              <a:t>if absolutely necessary.</a:t>
            </a:r>
          </a:p>
          <a:p>
            <a:r>
              <a:rPr lang="en-ZA" sz="1200" b="1" dirty="0">
                <a:latin typeface="Arial" panose="020B0604020202020204" pitchFamily="34" charset="0"/>
                <a:cs typeface="Arial" panose="020B0604020202020204" pitchFamily="34" charset="0"/>
              </a:rPr>
              <a:t>Practice cough and sneeze etiquette </a:t>
            </a:r>
            <a:r>
              <a:rPr lang="en-ZA" sz="1200" dirty="0">
                <a:latin typeface="Arial" panose="020B0604020202020204" pitchFamily="34" charset="0"/>
                <a:cs typeface="Arial" panose="020B0604020202020204" pitchFamily="34" charset="0"/>
              </a:rPr>
              <a:t>– cough in the fold of the bent elbow</a:t>
            </a:r>
          </a:p>
          <a:p>
            <a:r>
              <a:rPr lang="en-ZA" sz="1200" dirty="0">
                <a:latin typeface="Arial" panose="020B0604020202020204" pitchFamily="34" charset="0"/>
                <a:cs typeface="Arial" panose="020B0604020202020204" pitchFamily="34" charset="0"/>
              </a:rPr>
              <a:t>and sneeze in a tissue which should be discarded safely in a refuse bin with</a:t>
            </a:r>
          </a:p>
          <a:p>
            <a:r>
              <a:rPr lang="en-ZA" sz="1200" dirty="0">
                <a:latin typeface="Arial" panose="020B0604020202020204" pitchFamily="34" charset="0"/>
                <a:cs typeface="Arial" panose="020B0604020202020204" pitchFamily="34" charset="0"/>
              </a:rPr>
              <a:t>a lid. Wash hands immediately thereafter.</a:t>
            </a:r>
          </a:p>
          <a:p>
            <a:r>
              <a:rPr lang="en-ZA" sz="1200" b="1" dirty="0">
                <a:latin typeface="Arial" panose="020B0604020202020204" pitchFamily="34" charset="0"/>
                <a:cs typeface="Arial" panose="020B0604020202020204" pitchFamily="34" charset="0"/>
              </a:rPr>
              <a:t>C. RISK REDUCTION METHODS FOR </a:t>
            </a:r>
            <a:r>
              <a:rPr lang="en-ZA" sz="1200" b="1" dirty="0" smtClean="0">
                <a:latin typeface="Arial" panose="020B0604020202020204" pitchFamily="34" charset="0"/>
                <a:cs typeface="Arial" panose="020B0604020202020204" pitchFamily="34" charset="0"/>
              </a:rPr>
              <a:t>SCHOOLS</a:t>
            </a:r>
          </a:p>
          <a:p>
            <a:r>
              <a:rPr lang="en-ZA" sz="1200" dirty="0" smtClean="0">
                <a:latin typeface="Arial" panose="020B0604020202020204" pitchFamily="34" charset="0"/>
                <a:cs typeface="Arial" panose="020B0604020202020204" pitchFamily="34" charset="0"/>
              </a:rPr>
              <a:t>a</a:t>
            </a:r>
            <a:r>
              <a:rPr lang="en-ZA" sz="1200" dirty="0">
                <a:latin typeface="Arial" panose="020B0604020202020204" pitchFamily="34" charset="0"/>
                <a:cs typeface="Arial" panose="020B0604020202020204" pitchFamily="34" charset="0"/>
              </a:rPr>
              <a:t>) Every person (parent, teacher, learner or visitor) that enters or leaves a</a:t>
            </a:r>
          </a:p>
          <a:p>
            <a:r>
              <a:rPr lang="en-ZA" sz="1200" dirty="0">
                <a:latin typeface="Arial" panose="020B0604020202020204" pitchFamily="34" charset="0"/>
                <a:cs typeface="Arial" panose="020B0604020202020204" pitchFamily="34" charset="0"/>
              </a:rPr>
              <a:t>school must wash their hands or sanitise them at the entrance/gate utilising</a:t>
            </a:r>
          </a:p>
          <a:p>
            <a:r>
              <a:rPr lang="en-ZA" sz="1200" dirty="0">
                <a:latin typeface="Arial" panose="020B0604020202020204" pitchFamily="34" charset="0"/>
                <a:cs typeface="Arial" panose="020B0604020202020204" pitchFamily="34" charset="0"/>
              </a:rPr>
              <a:t>hand hygiene stations equipped with soap (bar or liquid) and water or</a:t>
            </a:r>
          </a:p>
          <a:p>
            <a:r>
              <a:rPr lang="en-ZA" sz="1200" dirty="0">
                <a:latin typeface="Arial" panose="020B0604020202020204" pitchFamily="34" charset="0"/>
                <a:cs typeface="Arial" panose="020B0604020202020204" pitchFamily="34" charset="0"/>
              </a:rPr>
              <a:t>sanitise with a hand sanitiser with at least 60% alcohol base.</a:t>
            </a:r>
          </a:p>
          <a:p>
            <a:r>
              <a:rPr lang="en-ZA" sz="1200" dirty="0">
                <a:latin typeface="Arial" panose="020B0604020202020204" pitchFamily="34" charset="0"/>
                <a:cs typeface="Arial" panose="020B0604020202020204" pitchFamily="34" charset="0"/>
              </a:rPr>
              <a:t>b) Pens and pencils must not be shared amongst learners or teachers.</a:t>
            </a:r>
          </a:p>
          <a:p>
            <a:r>
              <a:rPr lang="en-ZA" sz="1200" dirty="0">
                <a:latin typeface="Arial" panose="020B0604020202020204" pitchFamily="34" charset="0"/>
                <a:cs typeface="Arial" panose="020B0604020202020204" pitchFamily="34" charset="0"/>
              </a:rPr>
              <a:t>c) There should be no sharing of food or eating utensils.</a:t>
            </a:r>
          </a:p>
          <a:p>
            <a:r>
              <a:rPr lang="en-ZA" sz="1200" dirty="0">
                <a:latin typeface="Arial" panose="020B0604020202020204" pitchFamily="34" charset="0"/>
                <a:cs typeface="Arial" panose="020B0604020202020204" pitchFamily="34" charset="0"/>
              </a:rPr>
              <a:t>d) Social distancing must be adhered to at all times.</a:t>
            </a:r>
          </a:p>
          <a:p>
            <a:r>
              <a:rPr lang="en-ZA" sz="1200" dirty="0">
                <a:latin typeface="Arial" panose="020B0604020202020204" pitchFamily="34" charset="0"/>
                <a:cs typeface="Arial" panose="020B0604020202020204" pitchFamily="34" charset="0"/>
              </a:rPr>
              <a:t>e) Classrooms must be well ventilated.</a:t>
            </a:r>
          </a:p>
          <a:p>
            <a:r>
              <a:rPr lang="en-ZA" sz="1200" dirty="0">
                <a:latin typeface="Arial" panose="020B0604020202020204" pitchFamily="34" charset="0"/>
                <a:cs typeface="Arial" panose="020B0604020202020204" pitchFamily="34" charset="0"/>
              </a:rPr>
              <a:t>f) Classrooms must be cleaned at least twice a day with a disinfectant</a:t>
            </a:r>
            <a:r>
              <a:rPr lang="en-ZA" sz="1200" dirty="0" smtClean="0">
                <a:latin typeface="Arial" panose="020B0604020202020204" pitchFamily="34" charset="0"/>
                <a:cs typeface="Arial" panose="020B0604020202020204" pitchFamily="34" charset="0"/>
              </a:rPr>
              <a:t>.</a:t>
            </a:r>
          </a:p>
          <a:p>
            <a:r>
              <a:rPr lang="en-ZA" sz="1200" dirty="0">
                <a:latin typeface="Arial" panose="020B0604020202020204" pitchFamily="34" charset="0"/>
                <a:cs typeface="Arial" panose="020B0604020202020204" pitchFamily="34" charset="0"/>
              </a:rPr>
              <a:t>g) Every person (parent, teacher, learner or visitor) that enters a school should</a:t>
            </a:r>
          </a:p>
          <a:p>
            <a:r>
              <a:rPr lang="en-ZA" sz="1200" dirty="0">
                <a:latin typeface="Arial" panose="020B0604020202020204" pitchFamily="34" charset="0"/>
                <a:cs typeface="Arial" panose="020B0604020202020204" pitchFamily="34" charset="0"/>
              </a:rPr>
              <a:t>have their temperature assessed with a digital thermometer scanner as</a:t>
            </a:r>
          </a:p>
          <a:p>
            <a:r>
              <a:rPr lang="en-ZA" sz="1200" dirty="0">
                <a:latin typeface="Arial" panose="020B0604020202020204" pitchFamily="34" charset="0"/>
                <a:cs typeface="Arial" panose="020B0604020202020204" pitchFamily="34" charset="0"/>
              </a:rPr>
              <a:t>follows.</a:t>
            </a:r>
          </a:p>
          <a:p>
            <a:r>
              <a:rPr lang="en-ZA" sz="1200" dirty="0">
                <a:latin typeface="Arial" panose="020B0604020202020204" pitchFamily="34" charset="0"/>
                <a:cs typeface="Arial" panose="020B0604020202020204" pitchFamily="34" charset="0"/>
              </a:rPr>
              <a:t>o Remove the protective scanner cap</a:t>
            </a:r>
          </a:p>
          <a:p>
            <a:r>
              <a:rPr lang="en-ZA" sz="1200" dirty="0">
                <a:latin typeface="Arial" panose="020B0604020202020204" pitchFamily="34" charset="0"/>
                <a:cs typeface="Arial" panose="020B0604020202020204" pitchFamily="34" charset="0"/>
              </a:rPr>
              <a:t>o Switch the scanner on and wait for the ‘00’ reading</a:t>
            </a:r>
          </a:p>
          <a:p>
            <a:r>
              <a:rPr lang="en-ZA" sz="1200" dirty="0">
                <a:latin typeface="Arial" panose="020B0604020202020204" pitchFamily="34" charset="0"/>
                <a:cs typeface="Arial" panose="020B0604020202020204" pitchFamily="34" charset="0"/>
              </a:rPr>
              <a:t>o Scan the forehead of the person</a:t>
            </a:r>
          </a:p>
          <a:p>
            <a:r>
              <a:rPr lang="en-ZA" sz="1200" dirty="0">
                <a:latin typeface="Arial" panose="020B0604020202020204" pitchFamily="34" charset="0"/>
                <a:cs typeface="Arial" panose="020B0604020202020204" pitchFamily="34" charset="0"/>
              </a:rPr>
              <a:t>o A reading of 38 degrees </a:t>
            </a:r>
            <a:r>
              <a:rPr lang="en-ZA" sz="1200" dirty="0" err="1">
                <a:latin typeface="Arial" panose="020B0604020202020204" pitchFamily="34" charset="0"/>
                <a:cs typeface="Arial" panose="020B0604020202020204" pitchFamily="34" charset="0"/>
              </a:rPr>
              <a:t>Celcius</a:t>
            </a:r>
            <a:r>
              <a:rPr lang="en-ZA" sz="1200" dirty="0">
                <a:latin typeface="Arial" panose="020B0604020202020204" pitchFamily="34" charset="0"/>
                <a:cs typeface="Arial" panose="020B0604020202020204" pitchFamily="34" charset="0"/>
              </a:rPr>
              <a:t> and above indicates a possible fever and</a:t>
            </a:r>
          </a:p>
          <a:p>
            <a:r>
              <a:rPr lang="en-ZA" sz="1200" dirty="0">
                <a:latin typeface="Arial" panose="020B0604020202020204" pitchFamily="34" charset="0"/>
                <a:cs typeface="Arial" panose="020B0604020202020204" pitchFamily="34" charset="0"/>
              </a:rPr>
              <a:t>should be referred for further investigation, as per the </a:t>
            </a:r>
            <a:r>
              <a:rPr lang="en-ZA" sz="1200" i="1" dirty="0">
                <a:latin typeface="Arial" panose="020B0604020202020204" pitchFamily="34" charset="0"/>
                <a:cs typeface="Arial" panose="020B0604020202020204" pitchFamily="34" charset="0"/>
              </a:rPr>
              <a:t>DBE Standard</a:t>
            </a:r>
          </a:p>
          <a:p>
            <a:r>
              <a:rPr lang="en-ZA" sz="1200" i="1" dirty="0">
                <a:latin typeface="Arial" panose="020B0604020202020204" pitchFamily="34" charset="0"/>
                <a:cs typeface="Arial" panose="020B0604020202020204" pitchFamily="34" charset="0"/>
              </a:rPr>
              <a:t>Operation Procedure for the Prevention, Containment and Management</a:t>
            </a:r>
          </a:p>
          <a:p>
            <a:r>
              <a:rPr lang="en-ZA" sz="1200" i="1" dirty="0">
                <a:latin typeface="Arial" panose="020B0604020202020204" pitchFamily="34" charset="0"/>
                <a:cs typeface="Arial" panose="020B0604020202020204" pitchFamily="34" charset="0"/>
              </a:rPr>
              <a:t>of COVID-19 in Schools and School Communities</a:t>
            </a:r>
            <a:r>
              <a:rPr lang="en-ZA" sz="1200" dirty="0">
                <a:latin typeface="Arial" panose="020B0604020202020204" pitchFamily="34" charset="0"/>
                <a:cs typeface="Arial" panose="020B0604020202020204" pitchFamily="34" charset="0"/>
              </a:rPr>
              <a:t>- hereafter referred to</a:t>
            </a:r>
          </a:p>
          <a:p>
            <a:r>
              <a:rPr lang="en-ZA" sz="1200" dirty="0">
                <a:latin typeface="Arial" panose="020B0604020202020204" pitchFamily="34" charset="0"/>
                <a:cs typeface="Arial" panose="020B0604020202020204" pitchFamily="34" charset="0"/>
              </a:rPr>
              <a:t>as the “SOPs”)</a:t>
            </a:r>
          </a:p>
          <a:p>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6</a:t>
            </a:r>
            <a:endParaRPr lang="en-US" dirty="0"/>
          </a:p>
        </p:txBody>
      </p:sp>
    </p:spTree>
    <p:extLst>
      <p:ext uri="{BB962C8B-B14F-4D97-AF65-F5344CB8AC3E}">
        <p14:creationId xmlns="" xmlns:p14="http://schemas.microsoft.com/office/powerpoint/2010/main" val="362124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543" y="201396"/>
            <a:ext cx="6096000" cy="2677656"/>
          </a:xfrm>
          <a:prstGeom prst="rect">
            <a:avLst/>
          </a:prstGeom>
        </p:spPr>
        <p:txBody>
          <a:bodyPr>
            <a:spAutoFit/>
          </a:bodyPr>
          <a:lstStyle/>
          <a:p>
            <a:r>
              <a:rPr lang="en-ZA" sz="1200" dirty="0">
                <a:solidFill>
                  <a:srgbClr val="000000"/>
                </a:solidFill>
                <a:latin typeface="Arial" panose="020B0604020202020204" pitchFamily="34" charset="0"/>
                <a:cs typeface="Arial" panose="020B0604020202020204" pitchFamily="34" charset="0"/>
              </a:rPr>
              <a:t>o </a:t>
            </a:r>
            <a:r>
              <a:rPr lang="en-ZA" sz="1200" i="1" dirty="0">
                <a:solidFill>
                  <a:srgbClr val="000000"/>
                </a:solidFill>
                <a:latin typeface="Arial" panose="020B0604020202020204" pitchFamily="34" charset="0"/>
                <a:cs typeface="Arial" panose="020B0604020202020204" pitchFamily="34" charset="0"/>
              </a:rPr>
              <a:t>Visitors and staff with a fever are not permitted on the school grounds.</a:t>
            </a:r>
          </a:p>
          <a:p>
            <a:r>
              <a:rPr lang="en-ZA" sz="1200" dirty="0">
                <a:solidFill>
                  <a:srgbClr val="000000"/>
                </a:solidFill>
                <a:latin typeface="Arial" panose="020B0604020202020204" pitchFamily="34" charset="0"/>
                <a:cs typeface="Arial" panose="020B0604020202020204" pitchFamily="34" charset="0"/>
              </a:rPr>
              <a:t>o Learners with a temperature of more than 38 degrees must be kept</a:t>
            </a:r>
          </a:p>
          <a:p>
            <a:r>
              <a:rPr lang="en-ZA" sz="1200" dirty="0">
                <a:solidFill>
                  <a:srgbClr val="000000"/>
                </a:solidFill>
                <a:latin typeface="Arial" panose="020B0604020202020204" pitchFamily="34" charset="0"/>
                <a:cs typeface="Arial" panose="020B0604020202020204" pitchFamily="34" charset="0"/>
              </a:rPr>
              <a:t>separate from other and isolated in the designated isolation space,</a:t>
            </a:r>
          </a:p>
          <a:p>
            <a:r>
              <a:rPr lang="en-ZA" sz="1200" dirty="0">
                <a:solidFill>
                  <a:srgbClr val="000000"/>
                </a:solidFill>
                <a:latin typeface="Arial" panose="020B0604020202020204" pitchFamily="34" charset="0"/>
                <a:cs typeface="Arial" panose="020B0604020202020204" pitchFamily="34" charset="0"/>
              </a:rPr>
              <a:t>equipped with a mask and the parents/caregivers notified to collect the</a:t>
            </a:r>
          </a:p>
          <a:p>
            <a:r>
              <a:rPr lang="en-ZA" sz="1200" dirty="0">
                <a:solidFill>
                  <a:srgbClr val="000000"/>
                </a:solidFill>
                <a:latin typeface="Arial" panose="020B0604020202020204" pitchFamily="34" charset="0"/>
                <a:cs typeface="Arial" panose="020B0604020202020204" pitchFamily="34" charset="0"/>
              </a:rPr>
              <a:t>child for further investigation by a health professional. The principal or</a:t>
            </a:r>
          </a:p>
          <a:p>
            <a:r>
              <a:rPr lang="en-ZA" sz="1200" dirty="0">
                <a:solidFill>
                  <a:srgbClr val="000000"/>
                </a:solidFill>
                <a:latin typeface="Arial" panose="020B0604020202020204" pitchFamily="34" charset="0"/>
                <a:cs typeface="Arial" panose="020B0604020202020204" pitchFamily="34" charset="0"/>
              </a:rPr>
              <a:t>his/her designate must contact the school health contact person or the</a:t>
            </a:r>
          </a:p>
          <a:p>
            <a:r>
              <a:rPr lang="en-ZA" sz="1200" dirty="0">
                <a:solidFill>
                  <a:srgbClr val="000000"/>
                </a:solidFill>
                <a:latin typeface="Arial" panose="020B0604020202020204" pitchFamily="34" charset="0"/>
                <a:cs typeface="Arial" panose="020B0604020202020204" pitchFamily="34" charset="0"/>
              </a:rPr>
              <a:t>nearest public primary healthcare facility. </a:t>
            </a:r>
            <a:r>
              <a:rPr lang="en-ZA" sz="1200" b="1" dirty="0">
                <a:solidFill>
                  <a:srgbClr val="000000"/>
                </a:solidFill>
                <a:latin typeface="Arial" panose="020B0604020202020204" pitchFamily="34" charset="0"/>
                <a:cs typeface="Arial" panose="020B0604020202020204" pitchFamily="34" charset="0"/>
              </a:rPr>
              <a:t>The health facility must be</a:t>
            </a:r>
          </a:p>
          <a:p>
            <a:r>
              <a:rPr lang="en-ZA" sz="1200" b="1" dirty="0">
                <a:solidFill>
                  <a:srgbClr val="000000"/>
                </a:solidFill>
                <a:latin typeface="Arial" panose="020B0604020202020204" pitchFamily="34" charset="0"/>
                <a:cs typeface="Arial" panose="020B0604020202020204" pitchFamily="34" charset="0"/>
              </a:rPr>
              <a:t>informed if a COVID-19 infection is suspected so that the facility can</a:t>
            </a:r>
          </a:p>
          <a:p>
            <a:r>
              <a:rPr lang="en-ZA" sz="1200" b="1" dirty="0">
                <a:solidFill>
                  <a:srgbClr val="000000"/>
                </a:solidFill>
                <a:latin typeface="Arial" panose="020B0604020202020204" pitchFamily="34" charset="0"/>
                <a:cs typeface="Arial" panose="020B0604020202020204" pitchFamily="34" charset="0"/>
              </a:rPr>
              <a:t>make the necessary arrangements to receive and manage the</a:t>
            </a:r>
          </a:p>
          <a:p>
            <a:r>
              <a:rPr lang="en-ZA" sz="1200" b="1" dirty="0">
                <a:solidFill>
                  <a:srgbClr val="000000"/>
                </a:solidFill>
                <a:latin typeface="Arial" panose="020B0604020202020204" pitchFamily="34" charset="0"/>
                <a:cs typeface="Arial" panose="020B0604020202020204" pitchFamily="34" charset="0"/>
              </a:rPr>
              <a:t>patient safely to prevent contamination.</a:t>
            </a:r>
          </a:p>
          <a:p>
            <a:r>
              <a:rPr lang="en-ZA" sz="1200" b="1" dirty="0">
                <a:solidFill>
                  <a:srgbClr val="EE7D31"/>
                </a:solidFill>
                <a:latin typeface="Arial" panose="020B0604020202020204" pitchFamily="34" charset="0"/>
                <a:cs typeface="Arial" panose="020B0604020202020204" pitchFamily="34" charset="0"/>
              </a:rPr>
              <a:t>NB: Each person conducting screening must wear a face mask and must</a:t>
            </a:r>
          </a:p>
          <a:p>
            <a:r>
              <a:rPr lang="en-ZA" sz="1200" b="1" dirty="0">
                <a:solidFill>
                  <a:srgbClr val="EE7D31"/>
                </a:solidFill>
                <a:latin typeface="Arial" panose="020B0604020202020204" pitchFamily="34" charset="0"/>
                <a:cs typeface="Arial" panose="020B0604020202020204" pitchFamily="34" charset="0"/>
              </a:rPr>
              <a:t>regularly wash their hands for 20 seconds or use a hand sanitiser (at least</a:t>
            </a:r>
          </a:p>
          <a:p>
            <a:r>
              <a:rPr lang="en-ZA" sz="1200" b="1" dirty="0">
                <a:solidFill>
                  <a:srgbClr val="EE7D31"/>
                </a:solidFill>
                <a:latin typeface="Arial" panose="020B0604020202020204" pitchFamily="34" charset="0"/>
                <a:cs typeface="Arial" panose="020B0604020202020204" pitchFamily="34" charset="0"/>
              </a:rPr>
              <a:t>60%alcohol) during the course of screening. Social distancing must be</a:t>
            </a:r>
          </a:p>
          <a:p>
            <a:r>
              <a:rPr lang="en-ZA" sz="1200" b="1" dirty="0">
                <a:solidFill>
                  <a:srgbClr val="EE7D31"/>
                </a:solidFill>
                <a:latin typeface="Arial" panose="020B0604020202020204" pitchFamily="34" charset="0"/>
                <a:cs typeface="Arial" panose="020B0604020202020204" pitchFamily="34" charset="0"/>
              </a:rPr>
              <a:t>observed at all times.</a:t>
            </a:r>
            <a:endParaRPr lang="en-ZA" sz="1200" dirty="0">
              <a:latin typeface="Arial" panose="020B0604020202020204" pitchFamily="34" charset="0"/>
              <a:cs typeface="Arial" panose="020B0604020202020204" pitchFamily="34" charset="0"/>
            </a:endParaRPr>
          </a:p>
        </p:txBody>
      </p:sp>
      <p:sp>
        <p:nvSpPr>
          <p:cNvPr id="3" name="Rectangle 2"/>
          <p:cNvSpPr/>
          <p:nvPr/>
        </p:nvSpPr>
        <p:spPr>
          <a:xfrm>
            <a:off x="2757543" y="3267823"/>
            <a:ext cx="6096000" cy="1631216"/>
          </a:xfrm>
          <a:prstGeom prst="rect">
            <a:avLst/>
          </a:prstGeom>
        </p:spPr>
        <p:txBody>
          <a:bodyPr>
            <a:spAutoFit/>
          </a:bodyPr>
          <a:lstStyle/>
          <a:p>
            <a:r>
              <a:rPr lang="en-ZA" sz="1600" b="1" dirty="0" smtClean="0">
                <a:latin typeface="Arial-BoldMT"/>
              </a:rPr>
              <a:t> </a:t>
            </a:r>
            <a:r>
              <a:rPr lang="en-ZA" sz="1400" b="1" dirty="0">
                <a:latin typeface="Arial" panose="020B0604020202020204" pitchFamily="34" charset="0"/>
                <a:cs typeface="Arial" panose="020B0604020202020204" pitchFamily="34" charset="0"/>
              </a:rPr>
              <a:t>HAND HYGIENE PRACTICES</a:t>
            </a:r>
          </a:p>
          <a:p>
            <a:r>
              <a:rPr lang="en-ZA" sz="1400" b="1" dirty="0">
                <a:latin typeface="Arial" panose="020B0604020202020204" pitchFamily="34" charset="0"/>
                <a:cs typeface="Arial" panose="020B0604020202020204" pitchFamily="34" charset="0"/>
              </a:rPr>
              <a:t>a) When to wash hands</a:t>
            </a: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Wash your hands </a:t>
            </a:r>
            <a:r>
              <a:rPr lang="en-ZA" sz="1400" b="1" dirty="0">
                <a:latin typeface="Arial" panose="020B0604020202020204" pitchFamily="34" charset="0"/>
                <a:cs typeface="Arial" panose="020B0604020202020204" pitchFamily="34" charset="0"/>
              </a:rPr>
              <a:t>after visiting the toilet</a:t>
            </a:r>
            <a:r>
              <a:rPr lang="en-ZA"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Wash your hands </a:t>
            </a:r>
            <a:r>
              <a:rPr lang="en-ZA" sz="1400" b="1" dirty="0">
                <a:latin typeface="Arial" panose="020B0604020202020204" pitchFamily="34" charset="0"/>
                <a:cs typeface="Arial" panose="020B0604020202020204" pitchFamily="34" charset="0"/>
              </a:rPr>
              <a:t>before handling food or eating</a:t>
            </a:r>
            <a:r>
              <a:rPr lang="en-ZA"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Wash your hands </a:t>
            </a:r>
            <a:r>
              <a:rPr lang="en-ZA" sz="1400" b="1" dirty="0">
                <a:latin typeface="Arial" panose="020B0604020202020204" pitchFamily="34" charset="0"/>
                <a:cs typeface="Arial" panose="020B0604020202020204" pitchFamily="34" charset="0"/>
              </a:rPr>
              <a:t>after taking care of sick people</a:t>
            </a:r>
            <a:r>
              <a:rPr lang="en-ZA"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Wash your hands </a:t>
            </a:r>
            <a:r>
              <a:rPr lang="en-ZA" sz="1400" b="1" dirty="0">
                <a:latin typeface="Arial" panose="020B0604020202020204" pitchFamily="34" charset="0"/>
                <a:cs typeface="Arial" panose="020B0604020202020204" pitchFamily="34" charset="0"/>
              </a:rPr>
              <a:t>after touching surfaces</a:t>
            </a:r>
            <a:r>
              <a:rPr lang="en-ZA"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Wash your hands </a:t>
            </a:r>
            <a:r>
              <a:rPr lang="en-ZA" sz="1400" b="1" dirty="0">
                <a:latin typeface="Arial" panose="020B0604020202020204" pitchFamily="34" charset="0"/>
                <a:cs typeface="Arial" panose="020B0604020202020204" pitchFamily="34" charset="0"/>
              </a:rPr>
              <a:t>after sneezing or coughing</a:t>
            </a:r>
            <a:r>
              <a:rPr lang="en-ZA" sz="14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 xmlns:p14="http://schemas.microsoft.com/office/powerpoint/2010/main" val="3023112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369</TotalTime>
  <Words>1779</Words>
  <Application>Microsoft Office PowerPoint</Application>
  <PresentationFormat>Custom</PresentationFormat>
  <Paragraphs>208</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Main Event</vt:lpstr>
      <vt:lpstr>GERMISTON HIGH SCHOOL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VENUE RULES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GERMISTON HIGH SCHOOL</dc:title>
  <dc:creator>Ursula@ghs.local</dc:creator>
  <cp:lastModifiedBy>Natasja</cp:lastModifiedBy>
  <cp:revision>30</cp:revision>
  <cp:lastPrinted>2020-06-03T11:25:45Z</cp:lastPrinted>
  <dcterms:created xsi:type="dcterms:W3CDTF">2020-06-03T05:32:46Z</dcterms:created>
  <dcterms:modified xsi:type="dcterms:W3CDTF">2020-06-04T10:09:45Z</dcterms:modified>
</cp:coreProperties>
</file>